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6" r:id="rId3"/>
    <p:sldId id="277" r:id="rId4"/>
    <p:sldId id="287" r:id="rId5"/>
    <p:sldId id="284" r:id="rId6"/>
    <p:sldId id="286" r:id="rId7"/>
    <p:sldId id="282" r:id="rId8"/>
    <p:sldId id="285" r:id="rId9"/>
    <p:sldId id="283" r:id="rId10"/>
  </p:sldIdLst>
  <p:sldSz cx="12192000" cy="6858000"/>
  <p:notesSz cx="9290050" cy="7004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A"/>
    <a:srgbClr val="CCECFF"/>
    <a:srgbClr val="99FFCC"/>
    <a:srgbClr val="00008B"/>
    <a:srgbClr val="FF671F"/>
    <a:srgbClr val="338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168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5688" cy="351419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2212" y="0"/>
            <a:ext cx="4025688" cy="351419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CF1D85AE-44DF-4032-847B-1B1B63D705A4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876300"/>
            <a:ext cx="4200525" cy="236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005" y="3370699"/>
            <a:ext cx="7432040" cy="2757845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2632"/>
            <a:ext cx="4025688" cy="351418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2212" y="6652632"/>
            <a:ext cx="4025688" cy="351418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4A076F4D-163B-46DF-BC10-DA47DEF5B0FD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1653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76F4D-163B-46DF-BC10-DA47DEF5B0FD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7507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2CD9-5C46-59D7-A63F-6D591881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A2F9A-BD88-9EAE-31A7-A940AF99D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0E165-558E-3C12-2495-EB2E78523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BC0F8-B6BC-8BD0-F610-86E01107D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76F4D-163B-46DF-BC10-DA47DEF5B0FD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9578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76F4D-163B-46DF-BC10-DA47DEF5B0FD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9783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76F4D-163B-46DF-BC10-DA47DEF5B0FD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7952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9179-FAC0-25EE-0954-EE1099DBA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36DF5F-4FFE-6A87-7E13-3BFD12BD7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C6EAB-8660-03F5-6DDC-6EB42A83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DF1BF-7B56-F6D8-F6DF-9D09E049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6625-608A-7B03-EE98-8466F812E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2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C72-F020-FF4B-DAEC-FA0A43753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A6320-3735-E1EF-E5F5-8B650A2C0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F1B7A-0AAA-E14A-08A2-FA73F3E77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D931F-BDA5-E253-EBA0-08F464789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BD7AA-D7E9-0036-16EB-9D0AE983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1407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F44A8-7A13-DA41-77EA-ABFD2BE7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FAD27-E944-3705-14C5-3B6BF3547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3F40B-1F85-728A-4773-96823EF02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1542B-670A-2BE1-BD26-408F0088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53930-5063-38CF-1418-9EC8E311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481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6BA5-5FAE-B238-CE19-38E28B5A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C533A-56A0-9B06-DFD4-038010B38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3FEEF-EA2F-67B2-F859-B504F028E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E3E54-5B6D-3F50-9AA9-53022A4C9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891AB-77D8-AD37-41C7-B3BA9FCA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1A4B4-B2E9-8045-C8C2-BEE7DE0DF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675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8017E-10F3-367C-BBCB-5AB14A91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77725-E744-18A5-DFF7-086F9192E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D8FC5-0FAF-22B3-210E-A5B725990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B2523-FC17-1A02-463B-3A31F3CA6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EC50D-ABC1-4189-141A-BAC1B2424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546016-9AB5-CC18-911E-3A810600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FB7D43-DDCC-7E49-2ADD-C95A2BC0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833B92-9C49-1FE0-846D-84607398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438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3FB26-8639-2ADB-AC9E-2F8A87F8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718C96-0459-21E4-F2D9-C8D5FF76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A8704-937A-E0DF-7E98-42CD96A39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E8392-5C71-BFD6-A99A-C5359100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823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31C3B-DEF9-4A98-E02D-F451DDE6F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D03B1-8A00-E0DB-C1A3-8D72E4ED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BF2B3-2059-C6D4-0C55-5B73C496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238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3681-2C46-5D4F-E8D6-49C18272F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5D09D-A80C-0C42-0CEF-3A3A861B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DD0F5-FD85-BFB2-7628-470ABE3A5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4C14D-B78D-D115-A3B8-67D8D3FED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88EA6-BE87-061A-BFE7-45703E6F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4183F-56B0-E2BE-9E46-022AF37C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934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2CE4-B5C4-C0F2-804F-98FFAB363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769649-50DD-8CC5-BFF7-D04399A24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620D8-5B73-419E-BFBF-DBD0D2052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C82C6-6F75-76BD-8854-9DB65EA4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BDA0A-7AEB-7365-BB3F-18BA1255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8EC0D-4D82-041A-3326-B7B41149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925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57745-A739-D8FC-FAC1-1F00633A6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D12FCD-E4B7-F909-DEC2-592E9B250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50264-77E9-D965-6024-43CF573D1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EE936-2147-34B4-CE19-8C3CC075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7A573-CE40-5ED7-42B5-BABBF817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434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9AE32A-79BB-A5EB-9312-EE3EFDB028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B62067-3171-23FB-9F06-3C415D218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8DBDB-8675-A8D5-B2D5-0F552A4F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7C918-F2A2-7778-5342-1D092C41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FD6F7-43F3-67FE-66E3-FC4E171DB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883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DD3DF4-1159-5D02-D609-5F8B1DE3A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84645-66CC-7425-5030-827050C1E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45C11-5004-1AD7-E97C-D127749B6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2B241-F24A-41B7-8F38-56AE776ADA18}" type="datetimeFigureOut">
              <a:rPr lang="en-AU" smtClean="0"/>
              <a:t>21/02/2025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3E4FA-78E6-05CC-BA1F-D6A273F00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13210-78E0-C7D7-C077-823BD905B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D59BCA-37DE-46A2-AFA5-E947EA82093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189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rand.org/pubs/research_reports/RRA1350-1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63434-F185-4F68-35B4-B4F2ADAD3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E9C4-A762-A35D-7B00-9856E5D43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197" y="2284497"/>
            <a:ext cx="10921388" cy="4081876"/>
          </a:xfrm>
        </p:spPr>
        <p:txBody>
          <a:bodyPr>
            <a:normAutofit fontScale="90000"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r>
              <a:rPr lang="en-AU" sz="4400" dirty="0">
                <a:solidFill>
                  <a:srgbClr val="00008B"/>
                </a:solidFill>
              </a:rPr>
              <a:t>Perspectives on Technology Impact Assessment: </a:t>
            </a:r>
            <a:br>
              <a:rPr lang="en-AU" sz="4400" dirty="0">
                <a:solidFill>
                  <a:srgbClr val="00008B"/>
                </a:solidFill>
              </a:rPr>
            </a:br>
            <a:br>
              <a:rPr lang="en-AU" sz="4400" dirty="0">
                <a:solidFill>
                  <a:srgbClr val="00008B"/>
                </a:solidFill>
              </a:rPr>
            </a:br>
            <a:r>
              <a:rPr lang="en-AU" sz="4400" dirty="0">
                <a:solidFill>
                  <a:srgbClr val="00008B"/>
                </a:solidFill>
              </a:rPr>
              <a:t>From Geopolitics to Quantum Sensing </a:t>
            </a: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r>
              <a:rPr lang="en-AU" sz="2400" dirty="0">
                <a:solidFill>
                  <a:srgbClr val="00008B"/>
                </a:solidFill>
              </a:rPr>
              <a:t>Pranay </a:t>
            </a:r>
            <a:r>
              <a:rPr lang="en-AU" sz="2400" dirty="0" err="1">
                <a:solidFill>
                  <a:srgbClr val="00008B"/>
                </a:solidFill>
              </a:rPr>
              <a:t>Kotasthane</a:t>
            </a:r>
            <a:r>
              <a:rPr lang="en-AU" sz="2400" dirty="0">
                <a:solidFill>
                  <a:srgbClr val="00008B"/>
                </a:solidFill>
              </a:rPr>
              <a:t>, </a:t>
            </a:r>
            <a:r>
              <a:rPr lang="en-AU" sz="2400" dirty="0" err="1">
                <a:solidFill>
                  <a:srgbClr val="00008B"/>
                </a:solidFill>
              </a:rPr>
              <a:t>Takshashila</a:t>
            </a:r>
            <a:r>
              <a:rPr lang="en-AU" sz="2400" dirty="0">
                <a:solidFill>
                  <a:srgbClr val="00008B"/>
                </a:solidFill>
              </a:rPr>
              <a:t> Institution</a:t>
            </a:r>
            <a:br>
              <a:rPr lang="en-AU" sz="2400" dirty="0">
                <a:solidFill>
                  <a:srgbClr val="00008B"/>
                </a:solidFill>
              </a:rPr>
            </a:br>
            <a:r>
              <a:rPr lang="en-AU" sz="2400" dirty="0">
                <a:solidFill>
                  <a:srgbClr val="00008B"/>
                </a:solidFill>
              </a:rPr>
              <a:t>Greg Austin, Social Cyber Institute</a:t>
            </a: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r>
              <a:rPr lang="en-AU" sz="2400" dirty="0">
                <a:solidFill>
                  <a:srgbClr val="00008B"/>
                </a:solidFill>
              </a:rPr>
              <a:t>Chair: Glenn Withers, ANU and Social Cyber Institute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D297C5-0539-A793-370F-C7EBBF692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72361" y="467961"/>
            <a:ext cx="3357833" cy="684214"/>
          </a:xfrm>
          <a:solidFill>
            <a:srgbClr val="CCECFF"/>
          </a:solidFill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AU" sz="1800" b="1" dirty="0">
                <a:solidFill>
                  <a:srgbClr val="00008B"/>
                </a:solidFill>
              </a:rPr>
              <a:t>Funded by the Australia India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AU" sz="1800" b="1" dirty="0">
                <a:solidFill>
                  <a:srgbClr val="00008B"/>
                </a:solidFill>
              </a:rPr>
              <a:t>Cyber and Critical Technologies Partnership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1CFC6E-72E8-56A0-1F10-153D27A57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571263"/>
              </p:ext>
            </p:extLst>
          </p:nvPr>
        </p:nvGraphicFramePr>
        <p:xfrm>
          <a:off x="1983037" y="0"/>
          <a:ext cx="2162578" cy="1872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54">
                  <a:extLst>
                    <a:ext uri="{9D8B030D-6E8A-4147-A177-3AD203B41FA5}">
                      <a16:colId xmlns:a16="http://schemas.microsoft.com/office/drawing/2014/main" val="3015604485"/>
                    </a:ext>
                  </a:extLst>
                </a:gridCol>
                <a:gridCol w="1970924">
                  <a:extLst>
                    <a:ext uri="{9D8B030D-6E8A-4147-A177-3AD203B41FA5}">
                      <a16:colId xmlns:a16="http://schemas.microsoft.com/office/drawing/2014/main" val="3765361833"/>
                    </a:ext>
                  </a:extLst>
                </a:gridCol>
              </a:tblGrid>
              <a:tr h="1872867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83127" marR="831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800" dirty="0">
                        <a:solidFill>
                          <a:srgbClr val="00008B"/>
                        </a:solidFill>
                      </a:endParaRPr>
                    </a:p>
                    <a:p>
                      <a:r>
                        <a:rPr lang="en-AU" sz="1800" dirty="0">
                          <a:solidFill>
                            <a:srgbClr val="00008B"/>
                          </a:solidFill>
                        </a:rPr>
                        <a:t>Australia</a:t>
                      </a:r>
                    </a:p>
                    <a:p>
                      <a:r>
                        <a:rPr lang="en-AU" sz="1800" dirty="0">
                          <a:solidFill>
                            <a:srgbClr val="00008B"/>
                          </a:solidFill>
                        </a:rPr>
                        <a:t>India</a:t>
                      </a:r>
                    </a:p>
                    <a:p>
                      <a:r>
                        <a:rPr lang="en-AU" sz="1800" dirty="0">
                          <a:solidFill>
                            <a:srgbClr val="00008B"/>
                          </a:solidFill>
                        </a:rPr>
                        <a:t>Technology </a:t>
                      </a:r>
                    </a:p>
                    <a:p>
                      <a:r>
                        <a:rPr lang="en-AU" sz="1800" dirty="0">
                          <a:solidFill>
                            <a:srgbClr val="00008B"/>
                          </a:solidFill>
                        </a:rPr>
                        <a:t>Impact</a:t>
                      </a:r>
                    </a:p>
                    <a:p>
                      <a:r>
                        <a:rPr lang="en-AU" sz="1800" dirty="0">
                          <a:solidFill>
                            <a:srgbClr val="00008B"/>
                          </a:solidFill>
                        </a:rPr>
                        <a:t>Assessment</a:t>
                      </a:r>
                    </a:p>
                  </a:txBody>
                  <a:tcPr marL="83127" marR="831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939012"/>
                  </a:ext>
                </a:extLst>
              </a:tr>
            </a:tbl>
          </a:graphicData>
        </a:graphic>
      </p:graphicFrame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6E55959F-F0E1-290D-02E7-9467A1CB0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2212958" cy="228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0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C9636-0973-DFB8-CAF0-122D1FC08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C747-37F4-213D-5F64-042EF8F08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5556174" cy="4081876"/>
          </a:xfrm>
        </p:spPr>
        <p:txBody>
          <a:bodyPr>
            <a:normAutofit fontScale="90000"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r>
              <a:rPr lang="en-AU" sz="4400" dirty="0">
                <a:solidFill>
                  <a:srgbClr val="00008B"/>
                </a:solidFill>
              </a:rPr>
              <a:t>Quantum Sensing TIA:</a:t>
            </a:r>
            <a:br>
              <a:rPr lang="en-AU" sz="4400" dirty="0">
                <a:solidFill>
                  <a:srgbClr val="00008B"/>
                </a:solidFill>
              </a:rPr>
            </a:br>
            <a:br>
              <a:rPr lang="en-AU" sz="4400" dirty="0">
                <a:solidFill>
                  <a:srgbClr val="00008B"/>
                </a:solidFill>
              </a:rPr>
            </a:br>
            <a:r>
              <a:rPr lang="en-AU" sz="4400" dirty="0">
                <a:solidFill>
                  <a:srgbClr val="00008B"/>
                </a:solidFill>
              </a:rPr>
              <a:t>Toward Best Practice </a:t>
            </a: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r>
              <a:rPr lang="en-AU" sz="2400" dirty="0">
                <a:solidFill>
                  <a:srgbClr val="00008B"/>
                </a:solidFill>
              </a:rPr>
              <a:t>Greg Austin, Social Cyber Institute</a:t>
            </a:r>
            <a:br>
              <a:rPr lang="en-AU" sz="24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B76D3F24-2D80-73D1-3D15-53F0FE19D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875AAD3-E424-4060-4E64-250924CB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79" y="2548511"/>
            <a:ext cx="3923332" cy="247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51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EB5C3-9221-3D1E-9471-263F15163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52121-6489-6875-4466-99234DEC4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AA5AB809-7E49-7B9C-F777-9D4EC91B0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CFB6E4-E87A-F696-0F70-FB962A358900}"/>
              </a:ext>
            </a:extLst>
          </p:cNvPr>
          <p:cNvSpPr txBox="1"/>
          <p:nvPr/>
        </p:nvSpPr>
        <p:spPr>
          <a:xfrm>
            <a:off x="1344188" y="1454227"/>
            <a:ext cx="1063494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Ubiquitous: MRNA vaccines, driverless vehicles, climate change mitigation, espionage practices, cyber security, military technology, al sectors and agencies</a:t>
            </a:r>
          </a:p>
          <a:p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Diverse levels: single technology (e.g. hypersonic missiles), classes of technology (AI), single businesses (e.g. Huawei), whole countries  (e.g. China)</a:t>
            </a:r>
          </a:p>
          <a:p>
            <a:endParaRPr lang="en-US" sz="2400" b="0" i="0" dirty="0">
              <a:solidFill>
                <a:srgbClr val="00008A"/>
              </a:solidFill>
              <a:effectLst/>
              <a:latin typeface="fkGroteskNeue"/>
            </a:endParaRPr>
          </a:p>
          <a:p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Diverse initiators: governments, parliaments, businesses, consumers</a:t>
            </a:r>
            <a:r>
              <a:rPr lang="en-US" sz="2400" dirty="0">
                <a:solidFill>
                  <a:srgbClr val="00008A"/>
                </a:solidFill>
                <a:latin typeface="fkGroteskNeue"/>
              </a:rPr>
              <a:t>, researchers (S&amp;T), inventors (R&amp;D), think tanks </a:t>
            </a:r>
          </a:p>
          <a:p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r>
              <a:rPr lang="en-US" sz="2400" dirty="0">
                <a:solidFill>
                  <a:srgbClr val="00008A"/>
                </a:solidFill>
                <a:latin typeface="fkGroteskNeue"/>
              </a:rPr>
              <a:t>Diverse formats: basic/advanced, lengthy/short reports, one-off/continuous, transparent/non-transparent, clear/unclear standards of consultation and evidence collection    </a:t>
            </a: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 </a:t>
            </a:r>
          </a:p>
          <a:p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Political: 5G, nuclear power, wind farms, vaccines, hypersonic missiles</a:t>
            </a:r>
            <a:endParaRPr lang="en-US" dirty="0">
              <a:latin typeface="fkGrotesk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A5345C-4749-D75B-877A-B771E729A093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TIA: Ubiquitous, Diverse, Political</a:t>
            </a:r>
            <a:endParaRPr lang="en-AU" sz="4800" dirty="0">
              <a:solidFill>
                <a:srgbClr val="0000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298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E5A986-AD01-F5A0-AF17-AC1627170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4B15-D851-D8A8-8547-5CCC067BF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7A120B45-2590-EBDF-AE68-13C167C8D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051985-80EF-6989-D9AC-C432042C9257}"/>
              </a:ext>
            </a:extLst>
          </p:cNvPr>
          <p:cNvSpPr txBox="1"/>
          <p:nvPr/>
        </p:nvSpPr>
        <p:spPr>
          <a:xfrm>
            <a:off x="1941063" y="1909924"/>
            <a:ext cx="948553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WHY 1: Quantum sensing will have a profound impact on military strategy, potentially enabling earlier detection of low-signature nuclear forces like stealth bombers or ballistic-missile submarines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e.g. quantum magnetometers for undersea use</a:t>
            </a:r>
            <a:endParaRPr lang="en-US" sz="2400" b="0" i="0" dirty="0">
              <a:solidFill>
                <a:srgbClr val="00008A"/>
              </a:solidFill>
              <a:effectLst/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WHY 2: Public discourse on China technology is sensationalists and ill-informed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FINDING 1: I</a:t>
            </a: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n the coming decade, the US is significantly better-placed than China to achiev</a:t>
            </a:r>
            <a:r>
              <a:rPr lang="en-US" sz="2400" dirty="0">
                <a:solidFill>
                  <a:srgbClr val="00008A"/>
                </a:solidFill>
                <a:latin typeface="fkGroteskNeue"/>
              </a:rPr>
              <a:t>e</a:t>
            </a: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 and deploy breakthroughs in quantum sensing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FINDING 2: Possible China breakthroughs with little warning in one or two subfields</a:t>
            </a:r>
          </a:p>
          <a:p>
            <a:pPr algn="l"/>
            <a:endParaRPr lang="en-US" dirty="0">
              <a:latin typeface="fkGrotesk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4C4D95-0023-8476-2451-59DC2868D3BE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2024 Report: US/China quantum</a:t>
            </a:r>
            <a:endParaRPr lang="en-AU" sz="4800" dirty="0">
              <a:solidFill>
                <a:srgbClr val="0000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8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18B610-C37B-2FB6-8078-29F0744E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EAE97-3CEB-BC7E-F6A4-2F77D5B66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8B6A8426-076F-BAB6-D3CC-C401E498E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6E43DD-C53B-769F-79C7-FCE9A1EC44AA}"/>
              </a:ext>
            </a:extLst>
          </p:cNvPr>
          <p:cNvSpPr txBox="1"/>
          <p:nvPr/>
        </p:nvSpPr>
        <p:spPr>
          <a:xfrm>
            <a:off x="1219200" y="1909924"/>
            <a:ext cx="103154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Selective review of history of TIA and existing methodologies (Parker 31 indicators + systemic analysis; Grubbs 34 different approaches for single technologies)(both 2022)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No prior public domain </a:t>
            </a:r>
            <a:r>
              <a:rPr lang="en-US" sz="2400" dirty="0">
                <a:solidFill>
                  <a:srgbClr val="00008A"/>
                </a:solidFill>
                <a:latin typeface="fkGroteskNeue"/>
              </a:rPr>
              <a:t>comparison for US/China quantum sensing capability (Parker @Rand on quantum industry in the broad, including </a:t>
            </a:r>
            <a:r>
              <a:rPr lang="en-US" sz="2400" dirty="0">
                <a:solidFill>
                  <a:srgbClr val="00008A"/>
                </a:solidFill>
              </a:rPr>
              <a:t>sensing; </a:t>
            </a:r>
            <a:r>
              <a:rPr lang="en-AU" sz="2400" b="0" i="0" u="none" strike="noStrike" baseline="0" dirty="0">
                <a:solidFill>
                  <a:srgbClr val="00008A"/>
                </a:solidFill>
              </a:rPr>
              <a:t>see also Gupta, Dhawan and </a:t>
            </a:r>
            <a:r>
              <a:rPr lang="en-AU" sz="2400" b="0" i="0" u="none" strike="noStrike" baseline="0" dirty="0" err="1">
                <a:solidFill>
                  <a:srgbClr val="00008A"/>
                </a:solidFill>
              </a:rPr>
              <a:t>Mamdapur</a:t>
            </a:r>
            <a:r>
              <a:rPr lang="en-AU" sz="2400" b="0" i="0" u="none" strike="noStrike" baseline="0" dirty="0">
                <a:solidFill>
                  <a:srgbClr val="00008A"/>
                </a:solidFill>
              </a:rPr>
              <a:t> (2022; formerly CSIR-NISTADS)</a:t>
            </a:r>
            <a:endParaRPr lang="en-US" sz="2400" dirty="0">
              <a:solidFill>
                <a:srgbClr val="00008A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</a:rPr>
              <a:t>Th</a:t>
            </a:r>
            <a:r>
              <a:rPr lang="en-US" sz="2400" dirty="0">
                <a:solidFill>
                  <a:srgbClr val="00008A"/>
                </a:solidFill>
              </a:rPr>
              <a:t>e IISS analysis addressed six categories of capability (influenced in part by Parker)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b="1" i="0" dirty="0">
                <a:solidFill>
                  <a:srgbClr val="00008A"/>
                </a:solidFill>
                <a:effectLst/>
              </a:rPr>
              <a:t>System-wide view</a:t>
            </a:r>
            <a:r>
              <a:rPr lang="en-US" sz="2400" b="0" i="0" dirty="0">
                <a:solidFill>
                  <a:srgbClr val="00008A"/>
                </a:solidFill>
                <a:effectLst/>
              </a:rPr>
              <a:t>: governance, innovation systems, education systems, industrial output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00008A"/>
                </a:solidFill>
              </a:rPr>
              <a:t>More granular detail</a:t>
            </a:r>
            <a:r>
              <a:rPr lang="en-US" sz="2400" dirty="0">
                <a:solidFill>
                  <a:srgbClr val="00008A"/>
                </a:solidFill>
              </a:rPr>
              <a:t>: Research directions and patents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66E519-A7C6-589C-7527-11D100C61187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2024 Report IISS: Methodology</a:t>
            </a:r>
            <a:endParaRPr lang="en-AU" sz="4800" dirty="0">
              <a:solidFill>
                <a:srgbClr val="0000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7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08BD8-4A64-F59E-1162-74054259F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1514-33B9-74EB-358F-8A437B7FB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9836224F-D81C-B291-F288-8E6E631EA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E0970-9F66-6837-C5A9-A51291D3B133}"/>
              </a:ext>
            </a:extLst>
          </p:cNvPr>
          <p:cNvSpPr txBox="1"/>
          <p:nvPr/>
        </p:nvSpPr>
        <p:spPr>
          <a:xfrm>
            <a:off x="2307771" y="1836816"/>
            <a:ext cx="948553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Importance of sub-fields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008A"/>
                </a:solidFill>
              </a:rPr>
              <a:t>a patent-data search on quantum radar showed that China accounted for 63 of 73 results, while the figure for the US was only four. DoD says “No” to Q radar R&amp;D!  In contrast, a search on nanostructures and quantum optics showed 37 results. Out of these, 16 results were for the US with none for China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00008A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Importance of comparing technology preferences (Cold War study: Is there a nuclear arms race? Commissioned by </a:t>
            </a:r>
            <a:r>
              <a:rPr lang="en-US" sz="2400" dirty="0" err="1">
                <a:solidFill>
                  <a:srgbClr val="00008A"/>
                </a:solidFill>
              </a:rPr>
              <a:t>SecDef</a:t>
            </a:r>
            <a:r>
              <a:rPr lang="en-US" sz="2400" dirty="0">
                <a:solidFill>
                  <a:srgbClr val="00008A"/>
                </a:solidFill>
              </a:rPr>
              <a:t> 1974)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There can be sharp divergences in national technological preferences created by social, economic and political conditions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00008A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324345-DA0D-520A-80AC-A20C8703B3DD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Curious Case of Quantum Radar</a:t>
            </a:r>
            <a:endParaRPr lang="en-AU" sz="4800" dirty="0">
              <a:solidFill>
                <a:srgbClr val="0000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1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34BBC-0706-8F71-1232-20662B429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5A3C-56EA-B92E-B1A4-90CAC44D3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B5127B9D-5496-7956-ACDD-22957F79A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3BA7BD-EF0C-12BB-F41E-6E0EF50627EB}"/>
              </a:ext>
            </a:extLst>
          </p:cNvPr>
          <p:cNvSpPr txBox="1"/>
          <p:nvPr/>
        </p:nvSpPr>
        <p:spPr>
          <a:xfrm>
            <a:off x="1941063" y="1726039"/>
            <a:ext cx="948553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Granularity (technology classes and sub-fields)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8A"/>
              </a:solidFill>
              <a:effectLst/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Depth (scientific quality, in technical studies and social sciences)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8A"/>
              </a:solidFill>
              <a:effectLst/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Breadth (national ecosystem: industry, social and political impacts)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 International influences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 (</a:t>
            </a:r>
            <a:r>
              <a:rPr lang="en-US" sz="2400" dirty="0">
                <a:solidFill>
                  <a:srgbClr val="00008A"/>
                </a:solidFill>
                <a:latin typeface="fkGroteskNeue"/>
              </a:rPr>
              <a:t>trade</a:t>
            </a:r>
            <a:r>
              <a:rPr lang="en-US" sz="2400" b="0" i="0" dirty="0">
                <a:solidFill>
                  <a:srgbClr val="00008A"/>
                </a:solidFill>
                <a:effectLst/>
                <a:latin typeface="fkGroteskNeue"/>
              </a:rPr>
              <a:t>, security dilemmas, stability, peace)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  <a:latin typeface="fkGroteskNeue"/>
              </a:rPr>
              <a:t>questioning perspectives on the few ways in which a listed technology is actually critical</a:t>
            </a:r>
          </a:p>
          <a:p>
            <a:pPr algn="l"/>
            <a:endParaRPr lang="en-US" sz="2400" dirty="0">
              <a:solidFill>
                <a:srgbClr val="00008A"/>
              </a:solidFill>
              <a:latin typeface="fkGroteskNeue"/>
            </a:endParaRPr>
          </a:p>
          <a:p>
            <a:pPr algn="l"/>
            <a:r>
              <a:rPr lang="en-US" sz="2400" dirty="0">
                <a:solidFill>
                  <a:srgbClr val="00008A"/>
                </a:solidFill>
                <a:latin typeface="fkGroteskNeue"/>
              </a:rPr>
              <a:t>		hundreds of indicators, data points ,or system assessments</a:t>
            </a:r>
            <a:endParaRPr lang="en-US" sz="2400" b="0" i="0" dirty="0">
              <a:solidFill>
                <a:srgbClr val="00008A"/>
              </a:solidFill>
              <a:effectLst/>
              <a:latin typeface="fkGroteskNeue"/>
            </a:endParaRPr>
          </a:p>
          <a:p>
            <a:pPr algn="l"/>
            <a:endParaRPr lang="en-US" dirty="0">
              <a:latin typeface="fkGrotesk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D8B91-F470-3E3A-1AD9-344093A70B44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008A"/>
                </a:solidFill>
                <a:latin typeface="fkGroteskNeue"/>
              </a:rPr>
              <a:t>Lessons for Tech Assessment </a:t>
            </a:r>
            <a:endParaRPr lang="en-AU" sz="4800" dirty="0">
              <a:solidFill>
                <a:srgbClr val="00008A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BFD9E16-0068-8E19-703E-5F1CAD060C1B}"/>
              </a:ext>
            </a:extLst>
          </p:cNvPr>
          <p:cNvSpPr/>
          <p:nvPr/>
        </p:nvSpPr>
        <p:spPr>
          <a:xfrm>
            <a:off x="2486665" y="5991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073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C6558-5453-3174-AFC4-F9FA8A4B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A4CBB-D1DE-CF64-86A7-C3C51E17D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26A7DFCB-6968-B5EA-9534-B2DC58B84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5EDA8E-DDF2-8141-2ED8-524BF7BC34E7}"/>
              </a:ext>
            </a:extLst>
          </p:cNvPr>
          <p:cNvSpPr txBox="1"/>
          <p:nvPr/>
        </p:nvSpPr>
        <p:spPr>
          <a:xfrm>
            <a:off x="1941063" y="1909924"/>
            <a:ext cx="948553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rgbClr val="00008A"/>
                </a:solidFill>
              </a:rPr>
              <a:t>Schmid et al, Rand 2024: ‘Net Technical Assessment’: </a:t>
            </a:r>
            <a:r>
              <a:rPr lang="en-US" sz="2400" b="1" dirty="0">
                <a:solidFill>
                  <a:srgbClr val="00008A"/>
                </a:solidFill>
              </a:rPr>
              <a:t>EPITOME</a:t>
            </a:r>
          </a:p>
          <a:p>
            <a:pPr algn="l"/>
            <a:endParaRPr lang="en-US" sz="2400" dirty="0">
              <a:solidFill>
                <a:srgbClr val="00008A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assessment of the technological state of the art and trends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008A"/>
                </a:solidFill>
              </a:rPr>
              <a:t>experts, bibliometric, R&amp;D ecosystem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exploration of military operational implications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008A"/>
                </a:solidFill>
              </a:rPr>
              <a:t>Workshop with scientists and military on the operational relevance, technology timeline, and uncertainties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8A"/>
                </a:solidFill>
              </a:rPr>
              <a:t>reflection on key competitor perspectives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0008A"/>
                </a:solidFill>
              </a:rPr>
              <a:t>the state of competitor technological advancement, their military strategy and posture, and countermeasures to the technology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002060"/>
              </a:solidFill>
            </a:endParaRPr>
          </a:p>
          <a:p>
            <a:pPr lvl="2"/>
            <a:r>
              <a:rPr lang="en-AU" sz="2400" dirty="0">
                <a:hlinkClick r:id="rId4"/>
              </a:rPr>
              <a:t>https://www.rand.org/pubs/research_reports/RRA1350-1.html</a:t>
            </a:r>
            <a:endParaRPr lang="en-US" sz="2400" dirty="0">
              <a:solidFill>
                <a:srgbClr val="002060"/>
              </a:solidFill>
            </a:endParaRPr>
          </a:p>
          <a:p>
            <a:pPr algn="l"/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BF1F2A-74A8-8A79-4746-0020B8F8DBA5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More Recent on </a:t>
            </a:r>
            <a:r>
              <a:rPr lang="en-US" sz="4800" dirty="0">
                <a:solidFill>
                  <a:srgbClr val="00008A"/>
                </a:solidFill>
                <a:latin typeface="fkGroteskNeue"/>
              </a:rPr>
              <a:t>M</a:t>
            </a:r>
            <a:r>
              <a:rPr lang="en-US" sz="4800" b="0" i="0" dirty="0">
                <a:solidFill>
                  <a:srgbClr val="00008A"/>
                </a:solidFill>
                <a:effectLst/>
                <a:latin typeface="fkGroteskNeue"/>
              </a:rPr>
              <a:t>ethodology</a:t>
            </a:r>
            <a:endParaRPr lang="en-AU" sz="4800" dirty="0">
              <a:solidFill>
                <a:srgbClr val="0000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4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EF01C4-26C9-13BB-929A-2158CCA6A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3789-A031-266C-DF93-585900B42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074" y="1909924"/>
            <a:ext cx="9617726" cy="4081876"/>
          </a:xfrm>
        </p:spPr>
        <p:txBody>
          <a:bodyPr>
            <a:normAutofit/>
          </a:bodyPr>
          <a:lstStyle/>
          <a:p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4000" dirty="0">
                <a:solidFill>
                  <a:srgbClr val="00008B"/>
                </a:solidFill>
              </a:rPr>
            </a:br>
            <a:br>
              <a:rPr lang="en-AU" sz="2400" dirty="0">
                <a:solidFill>
                  <a:srgbClr val="00008B"/>
                </a:solidFill>
              </a:rPr>
            </a:br>
            <a:endParaRPr lang="en-AU" sz="2400" dirty="0">
              <a:solidFill>
                <a:srgbClr val="00008B"/>
              </a:solidFill>
            </a:endParaRPr>
          </a:p>
        </p:txBody>
      </p:sp>
      <p:pic>
        <p:nvPicPr>
          <p:cNvPr id="9" name="Picture 8" descr="A circular design with a flag and stars&#10;&#10;Description automatically generated">
            <a:extLst>
              <a:ext uri="{FF2B5EF4-FFF2-40B4-BE49-F238E27FC236}">
                <a16:creationId xmlns:a16="http://schemas.microsoft.com/office/drawing/2014/main" id="{BD3A1144-30E2-EF42-CC32-CA1252590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22"/>
            <a:ext cx="1487270" cy="1535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549B1F-9D87-FE18-45AD-D6BC75CAC4C7}"/>
              </a:ext>
            </a:extLst>
          </p:cNvPr>
          <p:cNvSpPr txBox="1"/>
          <p:nvPr/>
        </p:nvSpPr>
        <p:spPr>
          <a:xfrm>
            <a:off x="2307771" y="478971"/>
            <a:ext cx="875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008A"/>
                </a:solidFill>
                <a:latin typeface="fkGroteskNeue"/>
              </a:rPr>
              <a:t>Grading Tech Assessment </a:t>
            </a:r>
            <a:endParaRPr lang="en-AU" sz="4800" dirty="0">
              <a:solidFill>
                <a:srgbClr val="00008A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01FFDB-B686-D99B-379F-2B22CA61DB3E}"/>
              </a:ext>
            </a:extLst>
          </p:cNvPr>
          <p:cNvGraphicFramePr>
            <a:graphicFrameLocks noGrp="1"/>
          </p:cNvGraphicFramePr>
          <p:nvPr/>
        </p:nvGraphicFramePr>
        <p:xfrm>
          <a:off x="892366" y="1509636"/>
          <a:ext cx="1107195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635">
                  <a:extLst>
                    <a:ext uri="{9D8B030D-6E8A-4147-A177-3AD203B41FA5}">
                      <a16:colId xmlns:a16="http://schemas.microsoft.com/office/drawing/2014/main" val="2139434499"/>
                    </a:ext>
                  </a:extLst>
                </a:gridCol>
                <a:gridCol w="4106950">
                  <a:extLst>
                    <a:ext uri="{9D8B030D-6E8A-4147-A177-3AD203B41FA5}">
                      <a16:colId xmlns:a16="http://schemas.microsoft.com/office/drawing/2014/main" val="1599005117"/>
                    </a:ext>
                  </a:extLst>
                </a:gridCol>
                <a:gridCol w="2555184">
                  <a:extLst>
                    <a:ext uri="{9D8B030D-6E8A-4147-A177-3AD203B41FA5}">
                      <a16:colId xmlns:a16="http://schemas.microsoft.com/office/drawing/2014/main" val="4127301255"/>
                    </a:ext>
                  </a:extLst>
                </a:gridCol>
                <a:gridCol w="2555184">
                  <a:extLst>
                    <a:ext uri="{9D8B030D-6E8A-4147-A177-3AD203B41FA5}">
                      <a16:colId xmlns:a16="http://schemas.microsoft.com/office/drawing/2014/main" val="325731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AU" sz="2100" dirty="0">
                        <a:solidFill>
                          <a:srgbClr val="00008B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Sophistication</a:t>
                      </a:r>
                    </a:p>
                    <a:p>
                      <a:endParaRPr lang="en-AU" sz="2100" dirty="0">
                        <a:solidFill>
                          <a:srgbClr val="00008B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Indicators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Ecosystem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00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100" b="1" dirty="0">
                          <a:solidFill>
                            <a:srgbClr val="00008B"/>
                          </a:solidFill>
                        </a:rPr>
                        <a:t>Advanced</a:t>
                      </a:r>
                    </a:p>
                  </a:txBody>
                  <a:tcPr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Answers many questions, methodology is transparent; addresses most stakeholder concerns </a:t>
                      </a:r>
                    </a:p>
                  </a:txBody>
                  <a:tcPr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Vast number; multi-sector; multi-disciplinary</a:t>
                      </a:r>
                    </a:p>
                  </a:txBody>
                  <a:tcPr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Global view; social and tech on equal footing; comparisons and international counter-measures </a:t>
                      </a:r>
                    </a:p>
                  </a:txBody>
                  <a:tcPr>
                    <a:lnT w="381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27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100" b="1" dirty="0">
                          <a:solidFill>
                            <a:srgbClr val="00008B"/>
                          </a:solidFill>
                        </a:rPr>
                        <a:t>Intermediate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Answers a diverse set of questions; reasonable methodology; addresses some  stakeholder  concerns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Reasonable number; multi-sector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Nationwide view; tech dominant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29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100" b="1" dirty="0">
                          <a:solidFill>
                            <a:srgbClr val="00008B"/>
                          </a:solidFill>
                        </a:rPr>
                        <a:t>Basic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Answers 1 or 2 narrow questions; non-transparent methodology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Small number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100" dirty="0">
                          <a:solidFill>
                            <a:srgbClr val="00008B"/>
                          </a:solidFill>
                        </a:rPr>
                        <a:t>Tech only; Few linkages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29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489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3201</TotalTime>
  <Words>817</Words>
  <Application>Microsoft Office PowerPoint</Application>
  <PresentationFormat>Widescreen</PresentationFormat>
  <Paragraphs>95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Courier New</vt:lpstr>
      <vt:lpstr>fkGroteskNeue</vt:lpstr>
      <vt:lpstr>Office Theme</vt:lpstr>
      <vt:lpstr>   Perspectives on Technology Impact Assessment:   From Geopolitics to Quantum Sensing     Pranay Kotasthane, Takshashila Institution Greg Austin, Social Cyber Institute  Chair: Glenn Withers, ANU and Social Cyber Institute</vt:lpstr>
      <vt:lpstr>   Quantum Sensing TIA:  Toward Best Practice      Greg Austin, Social Cyber Institute  </vt:lpstr>
      <vt:lpstr>    </vt:lpstr>
      <vt:lpstr>    </vt:lpstr>
      <vt:lpstr>    </vt:lpstr>
      <vt:lpstr>    </vt:lpstr>
      <vt:lpstr>    </vt:lpstr>
      <vt:lpstr>    </vt:lpstr>
      <vt:lpstr>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Austin</dc:creator>
  <cp:lastModifiedBy>Greg Austin</cp:lastModifiedBy>
  <cp:revision>74</cp:revision>
  <cp:lastPrinted>2025-02-21T02:56:07Z</cp:lastPrinted>
  <dcterms:created xsi:type="dcterms:W3CDTF">2024-12-09T02:49:33Z</dcterms:created>
  <dcterms:modified xsi:type="dcterms:W3CDTF">2025-02-21T03:12:26Z</dcterms:modified>
</cp:coreProperties>
</file>