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489" r:id="rId2"/>
    <p:sldId id="492" r:id="rId3"/>
    <p:sldId id="503" r:id="rId4"/>
    <p:sldId id="501" r:id="rId5"/>
    <p:sldId id="502" r:id="rId6"/>
    <p:sldId id="480" r:id="rId7"/>
    <p:sldId id="486" r:id="rId8"/>
    <p:sldId id="499" r:id="rId9"/>
    <p:sldId id="498" r:id="rId10"/>
    <p:sldId id="487" r:id="rId11"/>
    <p:sldId id="478" r:id="rId12"/>
  </p:sldIdLst>
  <p:sldSz cx="12192000" cy="6858000"/>
  <p:notesSz cx="6743700" cy="9998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85" autoAdjust="0"/>
    <p:restoredTop sz="78751" autoAdjust="0"/>
  </p:normalViewPr>
  <p:slideViewPr>
    <p:cSldViewPr>
      <p:cViewPr varScale="1">
        <p:scale>
          <a:sx n="67" d="100"/>
          <a:sy n="67" d="100"/>
        </p:scale>
        <p:origin x="1162" y="29"/>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2270" cy="50164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19869" y="0"/>
            <a:ext cx="2922270" cy="501640"/>
          </a:xfrm>
          <a:prstGeom prst="rect">
            <a:avLst/>
          </a:prstGeom>
        </p:spPr>
        <p:txBody>
          <a:bodyPr vert="horz" lIns="91440" tIns="45720" rIns="91440" bIns="45720" rtlCol="0"/>
          <a:lstStyle>
            <a:lvl1pPr algn="r">
              <a:defRPr sz="1200"/>
            </a:lvl1pPr>
          </a:lstStyle>
          <a:p>
            <a:fld id="{5EB6E442-D6A9-470A-8D23-6D31B02DEBDC}" type="datetimeFigureOut">
              <a:rPr lang="en-AU" smtClean="0"/>
              <a:t>2024/07/25</a:t>
            </a:fld>
            <a:endParaRPr lang="en-AU"/>
          </a:p>
        </p:txBody>
      </p:sp>
      <p:sp>
        <p:nvSpPr>
          <p:cNvPr id="4" name="Slide Image Placeholder 3"/>
          <p:cNvSpPr>
            <a:spLocks noGrp="1" noRot="1" noChangeAspect="1"/>
          </p:cNvSpPr>
          <p:nvPr>
            <p:ph type="sldImg" idx="2"/>
          </p:nvPr>
        </p:nvSpPr>
        <p:spPr>
          <a:xfrm>
            <a:off x="373063" y="1249363"/>
            <a:ext cx="5997575" cy="3375025"/>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4370" y="4811574"/>
            <a:ext cx="5394960" cy="3936742"/>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96437"/>
            <a:ext cx="2922270" cy="501639"/>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19869" y="9496437"/>
            <a:ext cx="2922270" cy="501639"/>
          </a:xfrm>
          <a:prstGeom prst="rect">
            <a:avLst/>
          </a:prstGeom>
        </p:spPr>
        <p:txBody>
          <a:bodyPr vert="horz" lIns="91440" tIns="45720" rIns="91440" bIns="45720" rtlCol="0" anchor="b"/>
          <a:lstStyle>
            <a:lvl1pPr algn="r">
              <a:defRPr sz="1200"/>
            </a:lvl1pPr>
          </a:lstStyle>
          <a:p>
            <a:fld id="{FB27EE06-5E55-493B-9861-458744A18257}" type="slidenum">
              <a:rPr lang="en-AU" smtClean="0"/>
              <a:t>‹#›</a:t>
            </a:fld>
            <a:endParaRPr lang="en-AU"/>
          </a:p>
        </p:txBody>
      </p:sp>
    </p:spTree>
    <p:extLst>
      <p:ext uri="{BB962C8B-B14F-4D97-AF65-F5344CB8AC3E}">
        <p14:creationId xmlns:p14="http://schemas.microsoft.com/office/powerpoint/2010/main" val="1842418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FB27EE06-5E55-493B-9861-458744A18257}" type="slidenum">
              <a:rPr lang="en-AU" smtClean="0"/>
              <a:t>1</a:t>
            </a:fld>
            <a:endParaRPr lang="en-AU"/>
          </a:p>
        </p:txBody>
      </p:sp>
    </p:spTree>
    <p:extLst>
      <p:ext uri="{BB962C8B-B14F-4D97-AF65-F5344CB8AC3E}">
        <p14:creationId xmlns:p14="http://schemas.microsoft.com/office/powerpoint/2010/main" val="36823148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10"/>
          </p:nvPr>
        </p:nvSpPr>
        <p:spPr/>
        <p:txBody>
          <a:bodyPr/>
          <a:lstStyle/>
          <a:p>
            <a:fld id="{FB27EE06-5E55-493B-9861-458744A18257}" type="slidenum">
              <a:rPr lang="en-AU" smtClean="0"/>
              <a:t>2</a:t>
            </a:fld>
            <a:endParaRPr lang="en-AU"/>
          </a:p>
        </p:txBody>
      </p:sp>
    </p:spTree>
    <p:extLst>
      <p:ext uri="{BB962C8B-B14F-4D97-AF65-F5344CB8AC3E}">
        <p14:creationId xmlns:p14="http://schemas.microsoft.com/office/powerpoint/2010/main" val="1163457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10"/>
          </p:nvPr>
        </p:nvSpPr>
        <p:spPr/>
        <p:txBody>
          <a:bodyPr/>
          <a:lstStyle/>
          <a:p>
            <a:fld id="{FB27EE06-5E55-493B-9861-458744A18257}" type="slidenum">
              <a:rPr lang="en-AU" smtClean="0"/>
              <a:t>3</a:t>
            </a:fld>
            <a:endParaRPr lang="en-AU"/>
          </a:p>
        </p:txBody>
      </p:sp>
    </p:spTree>
    <p:extLst>
      <p:ext uri="{BB962C8B-B14F-4D97-AF65-F5344CB8AC3E}">
        <p14:creationId xmlns:p14="http://schemas.microsoft.com/office/powerpoint/2010/main" val="2325041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10"/>
          </p:nvPr>
        </p:nvSpPr>
        <p:spPr/>
        <p:txBody>
          <a:bodyPr/>
          <a:lstStyle/>
          <a:p>
            <a:fld id="{FB27EE06-5E55-493B-9861-458744A18257}" type="slidenum">
              <a:rPr lang="en-AU" smtClean="0"/>
              <a:t>4</a:t>
            </a:fld>
            <a:endParaRPr lang="en-AU"/>
          </a:p>
        </p:txBody>
      </p:sp>
    </p:spTree>
    <p:extLst>
      <p:ext uri="{BB962C8B-B14F-4D97-AF65-F5344CB8AC3E}">
        <p14:creationId xmlns:p14="http://schemas.microsoft.com/office/powerpoint/2010/main" val="7987179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10"/>
          </p:nvPr>
        </p:nvSpPr>
        <p:spPr/>
        <p:txBody>
          <a:bodyPr/>
          <a:lstStyle/>
          <a:p>
            <a:fld id="{FB27EE06-5E55-493B-9861-458744A18257}" type="slidenum">
              <a:rPr lang="en-AU" smtClean="0"/>
              <a:t>5</a:t>
            </a:fld>
            <a:endParaRPr lang="en-AU"/>
          </a:p>
        </p:txBody>
      </p:sp>
    </p:spTree>
    <p:extLst>
      <p:ext uri="{BB962C8B-B14F-4D97-AF65-F5344CB8AC3E}">
        <p14:creationId xmlns:p14="http://schemas.microsoft.com/office/powerpoint/2010/main" val="1459514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FB27EE06-5E55-493B-9861-458744A18257}" type="slidenum">
              <a:rPr lang="en-AU" smtClean="0"/>
              <a:t>6</a:t>
            </a:fld>
            <a:endParaRPr lang="en-AU"/>
          </a:p>
        </p:txBody>
      </p:sp>
    </p:spTree>
    <p:extLst>
      <p:ext uri="{BB962C8B-B14F-4D97-AF65-F5344CB8AC3E}">
        <p14:creationId xmlns:p14="http://schemas.microsoft.com/office/powerpoint/2010/main" val="2337562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FB27EE06-5E55-493B-9861-458744A18257}" type="slidenum">
              <a:rPr lang="en-AU" smtClean="0"/>
              <a:t>7</a:t>
            </a:fld>
            <a:endParaRPr lang="en-AU"/>
          </a:p>
        </p:txBody>
      </p:sp>
    </p:spTree>
    <p:extLst>
      <p:ext uri="{BB962C8B-B14F-4D97-AF65-F5344CB8AC3E}">
        <p14:creationId xmlns:p14="http://schemas.microsoft.com/office/powerpoint/2010/main" val="20304616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FB27EE06-5E55-493B-9861-458744A18257}" type="slidenum">
              <a:rPr lang="en-AU" smtClean="0"/>
              <a:t>8</a:t>
            </a:fld>
            <a:endParaRPr lang="en-AU"/>
          </a:p>
        </p:txBody>
      </p:sp>
    </p:spTree>
    <p:extLst>
      <p:ext uri="{BB962C8B-B14F-4D97-AF65-F5344CB8AC3E}">
        <p14:creationId xmlns:p14="http://schemas.microsoft.com/office/powerpoint/2010/main" val="1866545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FB27EE06-5E55-493B-9861-458744A18257}" type="slidenum">
              <a:rPr lang="en-AU" smtClean="0"/>
              <a:t>9</a:t>
            </a:fld>
            <a:endParaRPr lang="en-AU"/>
          </a:p>
        </p:txBody>
      </p:sp>
    </p:spTree>
    <p:extLst>
      <p:ext uri="{BB962C8B-B14F-4D97-AF65-F5344CB8AC3E}">
        <p14:creationId xmlns:p14="http://schemas.microsoft.com/office/powerpoint/2010/main" val="331397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altLang="en-US" sz="1200" dirty="0"/>
          </a:p>
        </p:txBody>
      </p:sp>
      <p:sp>
        <p:nvSpPr>
          <p:cNvPr id="4" name="Slide Number Placeholder 3"/>
          <p:cNvSpPr>
            <a:spLocks noGrp="1"/>
          </p:cNvSpPr>
          <p:nvPr>
            <p:ph type="sldNum" sz="quarter" idx="10"/>
          </p:nvPr>
        </p:nvSpPr>
        <p:spPr/>
        <p:txBody>
          <a:bodyPr/>
          <a:lstStyle/>
          <a:p>
            <a:fld id="{FB27EE06-5E55-493B-9861-458744A18257}" type="slidenum">
              <a:rPr lang="en-AU" smtClean="0"/>
              <a:t>10</a:t>
            </a:fld>
            <a:endParaRPr lang="en-AU"/>
          </a:p>
        </p:txBody>
      </p:sp>
    </p:spTree>
    <p:extLst>
      <p:ext uri="{BB962C8B-B14F-4D97-AF65-F5344CB8AC3E}">
        <p14:creationId xmlns:p14="http://schemas.microsoft.com/office/powerpoint/2010/main" val="17601085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FB27EE06-5E55-493B-9861-458744A18257}" type="slidenum">
              <a:rPr lang="en-AU" smtClean="0"/>
              <a:t>11</a:t>
            </a:fld>
            <a:endParaRPr lang="en-AU"/>
          </a:p>
        </p:txBody>
      </p:sp>
    </p:spTree>
    <p:extLst>
      <p:ext uri="{BB962C8B-B14F-4D97-AF65-F5344CB8AC3E}">
        <p14:creationId xmlns:p14="http://schemas.microsoft.com/office/powerpoint/2010/main" val="3054352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C5F22-2EC1-4CA4-BA87-01F1F3D547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BF6BF1F6-C274-46B6-A3F2-ACA17B4F5E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EC777046-9CC6-41F7-97BC-D6C0F8885773}"/>
              </a:ext>
            </a:extLst>
          </p:cNvPr>
          <p:cNvSpPr>
            <a:spLocks noGrp="1"/>
          </p:cNvSpPr>
          <p:nvPr>
            <p:ph type="dt" sz="half" idx="10"/>
          </p:nvPr>
        </p:nvSpPr>
        <p:spPr/>
        <p:txBody>
          <a:bodyPr/>
          <a:lstStyle/>
          <a:p>
            <a:fld id="{C8A95890-B2CD-488F-996A-6313ED8273A9}" type="datetimeFigureOut">
              <a:rPr lang="en-AU" smtClean="0"/>
              <a:t>2024/07/25</a:t>
            </a:fld>
            <a:endParaRPr lang="en-AU"/>
          </a:p>
        </p:txBody>
      </p:sp>
      <p:sp>
        <p:nvSpPr>
          <p:cNvPr id="5" name="Footer Placeholder 4">
            <a:extLst>
              <a:ext uri="{FF2B5EF4-FFF2-40B4-BE49-F238E27FC236}">
                <a16:creationId xmlns:a16="http://schemas.microsoft.com/office/drawing/2014/main" id="{2F609422-D981-4590-81DD-1CD303E7E85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E7A80AF-808D-4958-BEF3-CE1B689E2DE8}"/>
              </a:ext>
            </a:extLst>
          </p:cNvPr>
          <p:cNvSpPr>
            <a:spLocks noGrp="1"/>
          </p:cNvSpPr>
          <p:nvPr>
            <p:ph type="sldNum" sz="quarter" idx="12"/>
          </p:nvPr>
        </p:nvSpPr>
        <p:spPr/>
        <p:txBody>
          <a:bodyPr/>
          <a:lstStyle/>
          <a:p>
            <a:fld id="{307E3F80-0983-4A55-9D24-CD3AA680BCFE}" type="slidenum">
              <a:rPr lang="en-AU" smtClean="0"/>
              <a:t>‹#›</a:t>
            </a:fld>
            <a:endParaRPr lang="en-AU"/>
          </a:p>
        </p:txBody>
      </p:sp>
    </p:spTree>
    <p:extLst>
      <p:ext uri="{BB962C8B-B14F-4D97-AF65-F5344CB8AC3E}">
        <p14:creationId xmlns:p14="http://schemas.microsoft.com/office/powerpoint/2010/main" val="2517506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24774-1527-4AF6-B614-20C1033CB8B8}"/>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6470A4BC-C5C4-4627-99C4-48C60BD4851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5BD369B-EB8E-4273-97CF-47CBCEB3CEF5}"/>
              </a:ext>
            </a:extLst>
          </p:cNvPr>
          <p:cNvSpPr>
            <a:spLocks noGrp="1"/>
          </p:cNvSpPr>
          <p:nvPr>
            <p:ph type="dt" sz="half" idx="10"/>
          </p:nvPr>
        </p:nvSpPr>
        <p:spPr/>
        <p:txBody>
          <a:bodyPr/>
          <a:lstStyle/>
          <a:p>
            <a:fld id="{C8A95890-B2CD-488F-996A-6313ED8273A9}" type="datetimeFigureOut">
              <a:rPr lang="en-AU" smtClean="0"/>
              <a:t>2024/07/25</a:t>
            </a:fld>
            <a:endParaRPr lang="en-AU"/>
          </a:p>
        </p:txBody>
      </p:sp>
      <p:sp>
        <p:nvSpPr>
          <p:cNvPr id="5" name="Footer Placeholder 4">
            <a:extLst>
              <a:ext uri="{FF2B5EF4-FFF2-40B4-BE49-F238E27FC236}">
                <a16:creationId xmlns:a16="http://schemas.microsoft.com/office/drawing/2014/main" id="{7A84ABAA-872A-4A17-AB09-BA117C0A4DA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9FDCFE80-C2E3-4DFC-9366-F0C1B37912C4}"/>
              </a:ext>
            </a:extLst>
          </p:cNvPr>
          <p:cNvSpPr>
            <a:spLocks noGrp="1"/>
          </p:cNvSpPr>
          <p:nvPr>
            <p:ph type="sldNum" sz="quarter" idx="12"/>
          </p:nvPr>
        </p:nvSpPr>
        <p:spPr/>
        <p:txBody>
          <a:bodyPr/>
          <a:lstStyle/>
          <a:p>
            <a:fld id="{307E3F80-0983-4A55-9D24-CD3AA680BCFE}" type="slidenum">
              <a:rPr lang="en-AU" smtClean="0"/>
              <a:t>‹#›</a:t>
            </a:fld>
            <a:endParaRPr lang="en-AU"/>
          </a:p>
        </p:txBody>
      </p:sp>
    </p:spTree>
    <p:extLst>
      <p:ext uri="{BB962C8B-B14F-4D97-AF65-F5344CB8AC3E}">
        <p14:creationId xmlns:p14="http://schemas.microsoft.com/office/powerpoint/2010/main" val="3408423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2D3C7-55A5-40BA-9F4B-638ED6A1238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002E36FF-7EE0-4E7B-B9F5-115CC3B24D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25D2EF9-3E7B-492B-8DDC-F63682A40AD6}"/>
              </a:ext>
            </a:extLst>
          </p:cNvPr>
          <p:cNvSpPr>
            <a:spLocks noGrp="1"/>
          </p:cNvSpPr>
          <p:nvPr>
            <p:ph type="dt" sz="half" idx="10"/>
          </p:nvPr>
        </p:nvSpPr>
        <p:spPr/>
        <p:txBody>
          <a:bodyPr/>
          <a:lstStyle/>
          <a:p>
            <a:fld id="{C8A95890-B2CD-488F-996A-6313ED8273A9}" type="datetimeFigureOut">
              <a:rPr lang="en-AU" smtClean="0"/>
              <a:t>2024/07/25</a:t>
            </a:fld>
            <a:endParaRPr lang="en-AU"/>
          </a:p>
        </p:txBody>
      </p:sp>
      <p:sp>
        <p:nvSpPr>
          <p:cNvPr id="5" name="Footer Placeholder 4">
            <a:extLst>
              <a:ext uri="{FF2B5EF4-FFF2-40B4-BE49-F238E27FC236}">
                <a16:creationId xmlns:a16="http://schemas.microsoft.com/office/drawing/2014/main" id="{5FE54D92-EFD9-4DD2-84AD-F3983D6BA0D4}"/>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5471299-94E1-4A57-8387-40B9263DCC52}"/>
              </a:ext>
            </a:extLst>
          </p:cNvPr>
          <p:cNvSpPr>
            <a:spLocks noGrp="1"/>
          </p:cNvSpPr>
          <p:nvPr>
            <p:ph type="sldNum" sz="quarter" idx="12"/>
          </p:nvPr>
        </p:nvSpPr>
        <p:spPr/>
        <p:txBody>
          <a:bodyPr/>
          <a:lstStyle/>
          <a:p>
            <a:fld id="{307E3F80-0983-4A55-9D24-CD3AA680BCFE}" type="slidenum">
              <a:rPr lang="en-AU" smtClean="0"/>
              <a:t>‹#›</a:t>
            </a:fld>
            <a:endParaRPr lang="en-AU"/>
          </a:p>
        </p:txBody>
      </p:sp>
    </p:spTree>
    <p:extLst>
      <p:ext uri="{BB962C8B-B14F-4D97-AF65-F5344CB8AC3E}">
        <p14:creationId xmlns:p14="http://schemas.microsoft.com/office/powerpoint/2010/main" val="3030693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C9B09-C991-4059-B516-2BD03215B71D}"/>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E118306D-9A9B-4462-A468-2C0E636A6B0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219D319E-1E5B-48C1-A355-805C5B59462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E097CEA2-625B-4891-AE11-1CBAF1683B75}"/>
              </a:ext>
            </a:extLst>
          </p:cNvPr>
          <p:cNvSpPr>
            <a:spLocks noGrp="1"/>
          </p:cNvSpPr>
          <p:nvPr>
            <p:ph type="dt" sz="half" idx="10"/>
          </p:nvPr>
        </p:nvSpPr>
        <p:spPr/>
        <p:txBody>
          <a:bodyPr/>
          <a:lstStyle/>
          <a:p>
            <a:fld id="{C8A95890-B2CD-488F-996A-6313ED8273A9}" type="datetimeFigureOut">
              <a:rPr lang="en-AU" smtClean="0"/>
              <a:t>2024/07/25</a:t>
            </a:fld>
            <a:endParaRPr lang="en-AU"/>
          </a:p>
        </p:txBody>
      </p:sp>
      <p:sp>
        <p:nvSpPr>
          <p:cNvPr id="6" name="Footer Placeholder 5">
            <a:extLst>
              <a:ext uri="{FF2B5EF4-FFF2-40B4-BE49-F238E27FC236}">
                <a16:creationId xmlns:a16="http://schemas.microsoft.com/office/drawing/2014/main" id="{DC435565-DD5B-432B-AD18-E1B21BEF8B6D}"/>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58E8EAE7-EBF3-4ECE-B858-6A840F7C0570}"/>
              </a:ext>
            </a:extLst>
          </p:cNvPr>
          <p:cNvSpPr>
            <a:spLocks noGrp="1"/>
          </p:cNvSpPr>
          <p:nvPr>
            <p:ph type="sldNum" sz="quarter" idx="12"/>
          </p:nvPr>
        </p:nvSpPr>
        <p:spPr/>
        <p:txBody>
          <a:bodyPr/>
          <a:lstStyle/>
          <a:p>
            <a:fld id="{307E3F80-0983-4A55-9D24-CD3AA680BCFE}" type="slidenum">
              <a:rPr lang="en-AU" smtClean="0"/>
              <a:t>‹#›</a:t>
            </a:fld>
            <a:endParaRPr lang="en-AU"/>
          </a:p>
        </p:txBody>
      </p:sp>
    </p:spTree>
    <p:extLst>
      <p:ext uri="{BB962C8B-B14F-4D97-AF65-F5344CB8AC3E}">
        <p14:creationId xmlns:p14="http://schemas.microsoft.com/office/powerpoint/2010/main" val="3067212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D6131-AC07-4022-96FD-EE166FEE94A6}"/>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3A2ACA1E-739C-4363-BE22-6714F3F971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08AB45F-C713-4AA7-B9DD-CDF15839911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BE4617BB-6864-4D6A-8413-6EC4704AA3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521393D-1940-4315-BFA2-787AD814088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EAFD2D8F-F408-45C6-925B-60353BC2239E}"/>
              </a:ext>
            </a:extLst>
          </p:cNvPr>
          <p:cNvSpPr>
            <a:spLocks noGrp="1"/>
          </p:cNvSpPr>
          <p:nvPr>
            <p:ph type="dt" sz="half" idx="10"/>
          </p:nvPr>
        </p:nvSpPr>
        <p:spPr/>
        <p:txBody>
          <a:bodyPr/>
          <a:lstStyle/>
          <a:p>
            <a:fld id="{C8A95890-B2CD-488F-996A-6313ED8273A9}" type="datetimeFigureOut">
              <a:rPr lang="en-AU" smtClean="0"/>
              <a:t>2024/07/25</a:t>
            </a:fld>
            <a:endParaRPr lang="en-AU"/>
          </a:p>
        </p:txBody>
      </p:sp>
      <p:sp>
        <p:nvSpPr>
          <p:cNvPr id="8" name="Footer Placeholder 7">
            <a:extLst>
              <a:ext uri="{FF2B5EF4-FFF2-40B4-BE49-F238E27FC236}">
                <a16:creationId xmlns:a16="http://schemas.microsoft.com/office/drawing/2014/main" id="{6ADA9F4F-E7A9-4ECB-B040-94F1BA10D9BD}"/>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6621583E-D294-4472-9D70-74C8D9085353}"/>
              </a:ext>
            </a:extLst>
          </p:cNvPr>
          <p:cNvSpPr>
            <a:spLocks noGrp="1"/>
          </p:cNvSpPr>
          <p:nvPr>
            <p:ph type="sldNum" sz="quarter" idx="12"/>
          </p:nvPr>
        </p:nvSpPr>
        <p:spPr/>
        <p:txBody>
          <a:bodyPr/>
          <a:lstStyle/>
          <a:p>
            <a:fld id="{307E3F80-0983-4A55-9D24-CD3AA680BCFE}" type="slidenum">
              <a:rPr lang="en-AU" smtClean="0"/>
              <a:t>‹#›</a:t>
            </a:fld>
            <a:endParaRPr lang="en-AU"/>
          </a:p>
        </p:txBody>
      </p:sp>
    </p:spTree>
    <p:extLst>
      <p:ext uri="{BB962C8B-B14F-4D97-AF65-F5344CB8AC3E}">
        <p14:creationId xmlns:p14="http://schemas.microsoft.com/office/powerpoint/2010/main" val="111748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9F558-59C7-4E5A-B9C6-A12515F08B92}"/>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C148B907-2026-4CA2-99EC-B84DD42F188A}"/>
              </a:ext>
            </a:extLst>
          </p:cNvPr>
          <p:cNvSpPr>
            <a:spLocks noGrp="1"/>
          </p:cNvSpPr>
          <p:nvPr>
            <p:ph type="dt" sz="half" idx="10"/>
          </p:nvPr>
        </p:nvSpPr>
        <p:spPr/>
        <p:txBody>
          <a:bodyPr/>
          <a:lstStyle/>
          <a:p>
            <a:fld id="{C8A95890-B2CD-488F-996A-6313ED8273A9}" type="datetimeFigureOut">
              <a:rPr lang="en-AU" smtClean="0"/>
              <a:t>2024/07/25</a:t>
            </a:fld>
            <a:endParaRPr lang="en-AU"/>
          </a:p>
        </p:txBody>
      </p:sp>
      <p:sp>
        <p:nvSpPr>
          <p:cNvPr id="4" name="Footer Placeholder 3">
            <a:extLst>
              <a:ext uri="{FF2B5EF4-FFF2-40B4-BE49-F238E27FC236}">
                <a16:creationId xmlns:a16="http://schemas.microsoft.com/office/drawing/2014/main" id="{7E05B89B-98B5-4937-BAD2-DEA80D56545E}"/>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2CEDD7E5-357F-40E1-A897-E97ED68F4269}"/>
              </a:ext>
            </a:extLst>
          </p:cNvPr>
          <p:cNvSpPr>
            <a:spLocks noGrp="1"/>
          </p:cNvSpPr>
          <p:nvPr>
            <p:ph type="sldNum" sz="quarter" idx="12"/>
          </p:nvPr>
        </p:nvSpPr>
        <p:spPr/>
        <p:txBody>
          <a:bodyPr/>
          <a:lstStyle/>
          <a:p>
            <a:fld id="{307E3F80-0983-4A55-9D24-CD3AA680BCFE}" type="slidenum">
              <a:rPr lang="en-AU" smtClean="0"/>
              <a:t>‹#›</a:t>
            </a:fld>
            <a:endParaRPr lang="en-AU"/>
          </a:p>
        </p:txBody>
      </p:sp>
    </p:spTree>
    <p:extLst>
      <p:ext uri="{BB962C8B-B14F-4D97-AF65-F5344CB8AC3E}">
        <p14:creationId xmlns:p14="http://schemas.microsoft.com/office/powerpoint/2010/main" val="1832145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96B05B-680C-4A4B-BD5B-9E62AA56ED3B}"/>
              </a:ext>
            </a:extLst>
          </p:cNvPr>
          <p:cNvSpPr>
            <a:spLocks noGrp="1"/>
          </p:cNvSpPr>
          <p:nvPr>
            <p:ph type="dt" sz="half" idx="10"/>
          </p:nvPr>
        </p:nvSpPr>
        <p:spPr/>
        <p:txBody>
          <a:bodyPr/>
          <a:lstStyle/>
          <a:p>
            <a:fld id="{C8A95890-B2CD-488F-996A-6313ED8273A9}" type="datetimeFigureOut">
              <a:rPr lang="en-AU" smtClean="0"/>
              <a:t>2024/07/25</a:t>
            </a:fld>
            <a:endParaRPr lang="en-AU"/>
          </a:p>
        </p:txBody>
      </p:sp>
      <p:sp>
        <p:nvSpPr>
          <p:cNvPr id="3" name="Footer Placeholder 2">
            <a:extLst>
              <a:ext uri="{FF2B5EF4-FFF2-40B4-BE49-F238E27FC236}">
                <a16:creationId xmlns:a16="http://schemas.microsoft.com/office/drawing/2014/main" id="{AEA7F1FA-41EA-4EE6-8FAE-193AFC6861B9}"/>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3A92B336-E48B-46F5-8D90-3E460ABE99F3}"/>
              </a:ext>
            </a:extLst>
          </p:cNvPr>
          <p:cNvSpPr>
            <a:spLocks noGrp="1"/>
          </p:cNvSpPr>
          <p:nvPr>
            <p:ph type="sldNum" sz="quarter" idx="12"/>
          </p:nvPr>
        </p:nvSpPr>
        <p:spPr/>
        <p:txBody>
          <a:bodyPr/>
          <a:lstStyle/>
          <a:p>
            <a:fld id="{307E3F80-0983-4A55-9D24-CD3AA680BCFE}" type="slidenum">
              <a:rPr lang="en-AU" smtClean="0"/>
              <a:t>‹#›</a:t>
            </a:fld>
            <a:endParaRPr lang="en-AU"/>
          </a:p>
        </p:txBody>
      </p:sp>
    </p:spTree>
    <p:extLst>
      <p:ext uri="{BB962C8B-B14F-4D97-AF65-F5344CB8AC3E}">
        <p14:creationId xmlns:p14="http://schemas.microsoft.com/office/powerpoint/2010/main" val="236985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DC0B6-CCC9-427D-BB0B-29D44EEF80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DDF5C047-9B19-4AFA-9D50-6463924F22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58A1E788-8014-4E6E-80A6-AB3DBAA0EA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8B6170D-3364-4B35-9AA3-8DAC530B74EB}"/>
              </a:ext>
            </a:extLst>
          </p:cNvPr>
          <p:cNvSpPr>
            <a:spLocks noGrp="1"/>
          </p:cNvSpPr>
          <p:nvPr>
            <p:ph type="dt" sz="half" idx="10"/>
          </p:nvPr>
        </p:nvSpPr>
        <p:spPr/>
        <p:txBody>
          <a:bodyPr/>
          <a:lstStyle/>
          <a:p>
            <a:fld id="{C8A95890-B2CD-488F-996A-6313ED8273A9}" type="datetimeFigureOut">
              <a:rPr lang="en-AU" smtClean="0"/>
              <a:t>2024/07/25</a:t>
            </a:fld>
            <a:endParaRPr lang="en-AU"/>
          </a:p>
        </p:txBody>
      </p:sp>
      <p:sp>
        <p:nvSpPr>
          <p:cNvPr id="6" name="Footer Placeholder 5">
            <a:extLst>
              <a:ext uri="{FF2B5EF4-FFF2-40B4-BE49-F238E27FC236}">
                <a16:creationId xmlns:a16="http://schemas.microsoft.com/office/drawing/2014/main" id="{D5366A74-0B9F-4510-881E-BE799703AF38}"/>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77D5504E-E695-401F-9FAF-49942DCB6416}"/>
              </a:ext>
            </a:extLst>
          </p:cNvPr>
          <p:cNvSpPr>
            <a:spLocks noGrp="1"/>
          </p:cNvSpPr>
          <p:nvPr>
            <p:ph type="sldNum" sz="quarter" idx="12"/>
          </p:nvPr>
        </p:nvSpPr>
        <p:spPr/>
        <p:txBody>
          <a:bodyPr/>
          <a:lstStyle/>
          <a:p>
            <a:fld id="{307E3F80-0983-4A55-9D24-CD3AA680BCFE}" type="slidenum">
              <a:rPr lang="en-AU" smtClean="0"/>
              <a:t>‹#›</a:t>
            </a:fld>
            <a:endParaRPr lang="en-AU"/>
          </a:p>
        </p:txBody>
      </p:sp>
    </p:spTree>
    <p:extLst>
      <p:ext uri="{BB962C8B-B14F-4D97-AF65-F5344CB8AC3E}">
        <p14:creationId xmlns:p14="http://schemas.microsoft.com/office/powerpoint/2010/main" val="339512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F7D7B-0297-4581-8D00-EA0F901AA4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D692B0AD-A3FE-4655-BD0B-B7A796FBD9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9230E733-CCB2-4915-B422-4A28DDE35A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4FEF114-71A0-4BF4-91CF-F2D16784AE36}"/>
              </a:ext>
            </a:extLst>
          </p:cNvPr>
          <p:cNvSpPr>
            <a:spLocks noGrp="1"/>
          </p:cNvSpPr>
          <p:nvPr>
            <p:ph type="dt" sz="half" idx="10"/>
          </p:nvPr>
        </p:nvSpPr>
        <p:spPr/>
        <p:txBody>
          <a:bodyPr/>
          <a:lstStyle/>
          <a:p>
            <a:fld id="{C8A95890-B2CD-488F-996A-6313ED8273A9}" type="datetimeFigureOut">
              <a:rPr lang="en-AU" smtClean="0"/>
              <a:t>2024/07/25</a:t>
            </a:fld>
            <a:endParaRPr lang="en-AU"/>
          </a:p>
        </p:txBody>
      </p:sp>
      <p:sp>
        <p:nvSpPr>
          <p:cNvPr id="6" name="Footer Placeholder 5">
            <a:extLst>
              <a:ext uri="{FF2B5EF4-FFF2-40B4-BE49-F238E27FC236}">
                <a16:creationId xmlns:a16="http://schemas.microsoft.com/office/drawing/2014/main" id="{A055629B-9CC0-4F3C-BC5E-10EBFF59B530}"/>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E4BF8EE-1B05-424A-B82D-01FAF3658D0A}"/>
              </a:ext>
            </a:extLst>
          </p:cNvPr>
          <p:cNvSpPr>
            <a:spLocks noGrp="1"/>
          </p:cNvSpPr>
          <p:nvPr>
            <p:ph type="sldNum" sz="quarter" idx="12"/>
          </p:nvPr>
        </p:nvSpPr>
        <p:spPr/>
        <p:txBody>
          <a:bodyPr/>
          <a:lstStyle/>
          <a:p>
            <a:fld id="{307E3F80-0983-4A55-9D24-CD3AA680BCFE}" type="slidenum">
              <a:rPr lang="en-AU" smtClean="0"/>
              <a:t>‹#›</a:t>
            </a:fld>
            <a:endParaRPr lang="en-AU"/>
          </a:p>
        </p:txBody>
      </p:sp>
    </p:spTree>
    <p:extLst>
      <p:ext uri="{BB962C8B-B14F-4D97-AF65-F5344CB8AC3E}">
        <p14:creationId xmlns:p14="http://schemas.microsoft.com/office/powerpoint/2010/main" val="3435966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4905D-4051-47B2-9F4F-64B6A7689CCB}"/>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1CF4E0E1-33EC-47F9-B5FD-0F0F7BBEA32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48863F77-8104-4B48-988F-A280D708880C}"/>
              </a:ext>
            </a:extLst>
          </p:cNvPr>
          <p:cNvSpPr>
            <a:spLocks noGrp="1"/>
          </p:cNvSpPr>
          <p:nvPr>
            <p:ph type="dt" sz="half" idx="10"/>
          </p:nvPr>
        </p:nvSpPr>
        <p:spPr/>
        <p:txBody>
          <a:bodyPr/>
          <a:lstStyle/>
          <a:p>
            <a:fld id="{C8A95890-B2CD-488F-996A-6313ED8273A9}" type="datetimeFigureOut">
              <a:rPr lang="en-AU" smtClean="0"/>
              <a:t>2024/07/25</a:t>
            </a:fld>
            <a:endParaRPr lang="en-AU"/>
          </a:p>
        </p:txBody>
      </p:sp>
      <p:sp>
        <p:nvSpPr>
          <p:cNvPr id="5" name="Footer Placeholder 4">
            <a:extLst>
              <a:ext uri="{FF2B5EF4-FFF2-40B4-BE49-F238E27FC236}">
                <a16:creationId xmlns:a16="http://schemas.microsoft.com/office/drawing/2014/main" id="{344D1B50-EB6A-4D31-8565-1E35B512B3E4}"/>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E4544259-18EB-4B0C-919A-0F106D06154E}"/>
              </a:ext>
            </a:extLst>
          </p:cNvPr>
          <p:cNvSpPr>
            <a:spLocks noGrp="1"/>
          </p:cNvSpPr>
          <p:nvPr>
            <p:ph type="sldNum" sz="quarter" idx="12"/>
          </p:nvPr>
        </p:nvSpPr>
        <p:spPr/>
        <p:txBody>
          <a:bodyPr/>
          <a:lstStyle/>
          <a:p>
            <a:fld id="{307E3F80-0983-4A55-9D24-CD3AA680BCFE}" type="slidenum">
              <a:rPr lang="en-AU" smtClean="0"/>
              <a:t>‹#›</a:t>
            </a:fld>
            <a:endParaRPr lang="en-AU"/>
          </a:p>
        </p:txBody>
      </p:sp>
    </p:spTree>
    <p:extLst>
      <p:ext uri="{BB962C8B-B14F-4D97-AF65-F5344CB8AC3E}">
        <p14:creationId xmlns:p14="http://schemas.microsoft.com/office/powerpoint/2010/main" val="3875090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1BAF56-F196-4DF4-882B-8AD93324D69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B63EB7D3-9E7F-441F-80D5-9F791A7B40F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DAC2485B-A022-4734-A930-2ECDE43A0535}"/>
              </a:ext>
            </a:extLst>
          </p:cNvPr>
          <p:cNvSpPr>
            <a:spLocks noGrp="1"/>
          </p:cNvSpPr>
          <p:nvPr>
            <p:ph type="dt" sz="half" idx="10"/>
          </p:nvPr>
        </p:nvSpPr>
        <p:spPr/>
        <p:txBody>
          <a:bodyPr/>
          <a:lstStyle/>
          <a:p>
            <a:fld id="{C8A95890-B2CD-488F-996A-6313ED8273A9}" type="datetimeFigureOut">
              <a:rPr lang="en-AU" smtClean="0"/>
              <a:t>2024/07/25</a:t>
            </a:fld>
            <a:endParaRPr lang="en-AU"/>
          </a:p>
        </p:txBody>
      </p:sp>
      <p:sp>
        <p:nvSpPr>
          <p:cNvPr id="5" name="Footer Placeholder 4">
            <a:extLst>
              <a:ext uri="{FF2B5EF4-FFF2-40B4-BE49-F238E27FC236}">
                <a16:creationId xmlns:a16="http://schemas.microsoft.com/office/drawing/2014/main" id="{2D2A36BA-8B80-4864-8229-05737AF45FA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FA2D0B93-D09E-4047-9209-1065301F2E78}"/>
              </a:ext>
            </a:extLst>
          </p:cNvPr>
          <p:cNvSpPr>
            <a:spLocks noGrp="1"/>
          </p:cNvSpPr>
          <p:nvPr>
            <p:ph type="sldNum" sz="quarter" idx="12"/>
          </p:nvPr>
        </p:nvSpPr>
        <p:spPr/>
        <p:txBody>
          <a:bodyPr/>
          <a:lstStyle/>
          <a:p>
            <a:fld id="{307E3F80-0983-4A55-9D24-CD3AA680BCFE}" type="slidenum">
              <a:rPr lang="en-AU" smtClean="0"/>
              <a:t>‹#›</a:t>
            </a:fld>
            <a:endParaRPr lang="en-AU"/>
          </a:p>
        </p:txBody>
      </p:sp>
    </p:spTree>
    <p:extLst>
      <p:ext uri="{BB962C8B-B14F-4D97-AF65-F5344CB8AC3E}">
        <p14:creationId xmlns:p14="http://schemas.microsoft.com/office/powerpoint/2010/main" val="2577872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0000">
              <a:schemeClr val="accent1">
                <a:lumMod val="5000"/>
                <a:lumOff val="95000"/>
              </a:schemeClr>
            </a:gs>
            <a:gs pos="95000">
              <a:schemeClr val="accent1">
                <a:lumMod val="0"/>
                <a:lumOff val="100000"/>
              </a:schemeClr>
            </a:gs>
            <a:gs pos="83000">
              <a:schemeClr val="accent1">
                <a:lumMod val="45000"/>
                <a:lumOff val="55000"/>
              </a:schemeClr>
            </a:gs>
            <a:gs pos="100000">
              <a:schemeClr val="accent1">
                <a:lumMod val="30000"/>
                <a:lumOff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C7157B-60E7-4FF7-BBA9-3763F4B313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102F027E-8D4A-44B0-BDEC-9A8E0080E5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E35DF5C-BC38-491F-A626-04C9B1F7F6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A95890-B2CD-488F-996A-6313ED8273A9}" type="datetimeFigureOut">
              <a:rPr lang="en-AU" smtClean="0"/>
              <a:t>2024/07/25</a:t>
            </a:fld>
            <a:endParaRPr lang="en-AU"/>
          </a:p>
        </p:txBody>
      </p:sp>
      <p:sp>
        <p:nvSpPr>
          <p:cNvPr id="5" name="Footer Placeholder 4">
            <a:extLst>
              <a:ext uri="{FF2B5EF4-FFF2-40B4-BE49-F238E27FC236}">
                <a16:creationId xmlns:a16="http://schemas.microsoft.com/office/drawing/2014/main" id="{4EAC998A-763F-4060-AB92-EDCAABFECF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70364061-1961-4478-ABD1-63A0008FDB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7E3F80-0983-4A55-9D24-CD3AA680BCFE}" type="slidenum">
              <a:rPr lang="en-AU" smtClean="0"/>
              <a:t>‹#›</a:t>
            </a:fld>
            <a:endParaRPr lang="en-AU"/>
          </a:p>
        </p:txBody>
      </p:sp>
    </p:spTree>
    <p:extLst>
      <p:ext uri="{BB962C8B-B14F-4D97-AF65-F5344CB8AC3E}">
        <p14:creationId xmlns:p14="http://schemas.microsoft.com/office/powerpoint/2010/main" val="16341674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www.socialcyber.co/_files/ugd/15144d_5ac4372572ec4b2e99421538e62778cc.pdf" TargetMode="External"/><Relationship Id="rId3" Type="http://schemas.openxmlformats.org/officeDocument/2006/relationships/oleObject" Target="../embeddings/oleObject1.bin"/><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sjms.nu/articles/10.31374/sjms.195" TargetMode="External"/><Relationship Id="rId5" Type="http://schemas.openxmlformats.org/officeDocument/2006/relationships/image" Target="../media/image2.png"/><Relationship Id="rId4" Type="http://schemas.openxmlformats.org/officeDocument/2006/relationships/image" Target="../media/image1.wmf"/></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w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w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w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1.wmf"/></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g"/><Relationship Id="rId7"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a:extLst>
              <a:ext uri="{FF2B5EF4-FFF2-40B4-BE49-F238E27FC236}">
                <a16:creationId xmlns:a16="http://schemas.microsoft.com/office/drawing/2014/main" id="{7CAA9B9D-B265-48D3-A8DE-7B4E153D4F4E}"/>
              </a:ext>
            </a:extLst>
          </p:cNvPr>
          <p:cNvSpPr txBox="1">
            <a:spLocks/>
          </p:cNvSpPr>
          <p:nvPr/>
        </p:nvSpPr>
        <p:spPr>
          <a:xfrm>
            <a:off x="90813" y="6443662"/>
            <a:ext cx="5311181" cy="314325"/>
          </a:xfrm>
          <a:prstGeom prst="rect">
            <a:avLst/>
          </a:prstGeom>
          <a:solidFill>
            <a:srgbClr val="0070C0"/>
          </a:solidFill>
        </p:spPr>
        <p:txBody>
          <a:bodyPr vert="horz" lIns="91440" tIns="45720" rIns="91440" bIns="45720" rtlCol="0" anchor="ctr"/>
          <a:lstStyle>
            <a:defPPr>
              <a:defRPr lang="en-US"/>
            </a:defPPr>
            <a:lvl1pPr marL="0" algn="l"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AU" sz="1800" b="1">
                <a:solidFill>
                  <a:prstClr val="white"/>
                </a:solidFill>
                <a:effectLst>
                  <a:glow>
                    <a:srgbClr val="2FA3EE"/>
                  </a:glow>
                </a:effectLst>
                <a:latin typeface="Tw Cen MT" panose="020B0602020104020603"/>
              </a:rPr>
              <a:t>Professor Dan Jerker B. Svantesson - Bond University</a:t>
            </a:r>
            <a:endParaRPr lang="en-US" sz="1800" b="1" dirty="0">
              <a:solidFill>
                <a:prstClr val="white"/>
              </a:solidFill>
              <a:effectLst>
                <a:glow>
                  <a:srgbClr val="2FA3EE"/>
                </a:glow>
              </a:effectLst>
              <a:latin typeface="Tw Cen MT" panose="020B0602020104020603"/>
            </a:endParaRPr>
          </a:p>
        </p:txBody>
      </p:sp>
      <p:graphicFrame>
        <p:nvGraphicFramePr>
          <p:cNvPr id="7" name="Object 6">
            <a:hlinkClick r:id="" action="ppaction://ole?verb=0"/>
            <a:extLst>
              <a:ext uri="{FF2B5EF4-FFF2-40B4-BE49-F238E27FC236}">
                <a16:creationId xmlns:a16="http://schemas.microsoft.com/office/drawing/2014/main" id="{3FE8CD56-92E5-469A-A7F8-30B71C39B860}"/>
              </a:ext>
            </a:extLst>
          </p:cNvPr>
          <p:cNvGraphicFramePr>
            <a:graphicFrameLocks/>
          </p:cNvGraphicFramePr>
          <p:nvPr/>
        </p:nvGraphicFramePr>
        <p:xfrm>
          <a:off x="10972800" y="0"/>
          <a:ext cx="1219200" cy="1562100"/>
        </p:xfrm>
        <a:graphic>
          <a:graphicData uri="http://schemas.openxmlformats.org/presentationml/2006/ole">
            <mc:AlternateContent xmlns:mc="http://schemas.openxmlformats.org/markup-compatibility/2006">
              <mc:Choice xmlns:v="urn:schemas-microsoft-com:vml" Requires="v">
                <p:oleObj name="Document" r:id="rId3" imgW="889000" imgH="1270000" progId="Word.Document.8">
                  <p:embed/>
                </p:oleObj>
              </mc:Choice>
              <mc:Fallback>
                <p:oleObj name="Document" r:id="rId3" imgW="889000" imgH="1270000" progId="Word.Document.8">
                  <p:embed/>
                  <p:pic>
                    <p:nvPicPr>
                      <p:cNvPr id="7" name="Object 6">
                        <a:hlinkClick r:id="" action="ppaction://ole?verb=0"/>
                        <a:extLst>
                          <a:ext uri="{FF2B5EF4-FFF2-40B4-BE49-F238E27FC236}">
                            <a16:creationId xmlns:a16="http://schemas.microsoft.com/office/drawing/2014/main" id="{3FE8CD56-92E5-469A-A7F8-30B71C39B860}"/>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72800" y="0"/>
                        <a:ext cx="1219200" cy="156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3" name="Picture 2">
            <a:extLst>
              <a:ext uri="{FF2B5EF4-FFF2-40B4-BE49-F238E27FC236}">
                <a16:creationId xmlns:a16="http://schemas.microsoft.com/office/drawing/2014/main" id="{8C31259F-385D-B89C-F784-A2DEC994A1B6}"/>
              </a:ext>
            </a:extLst>
          </p:cNvPr>
          <p:cNvPicPr>
            <a:picLocks noChangeAspect="1"/>
          </p:cNvPicPr>
          <p:nvPr/>
        </p:nvPicPr>
        <p:blipFill rotWithShape="1">
          <a:blip r:embed="rId5"/>
          <a:srcRect l="22832" t="18500" r="26966" b="31100"/>
          <a:stretch/>
        </p:blipFill>
        <p:spPr>
          <a:xfrm>
            <a:off x="1" y="21709"/>
            <a:ext cx="3161956" cy="3119259"/>
          </a:xfrm>
          <a:prstGeom prst="rect">
            <a:avLst/>
          </a:prstGeom>
        </p:spPr>
      </p:pic>
      <p:sp>
        <p:nvSpPr>
          <p:cNvPr id="2" name="TextBox 1">
            <a:extLst>
              <a:ext uri="{FF2B5EF4-FFF2-40B4-BE49-F238E27FC236}">
                <a16:creationId xmlns:a16="http://schemas.microsoft.com/office/drawing/2014/main" id="{2FAB5FF9-9C19-EC07-911F-0AD61CDB7853}"/>
              </a:ext>
            </a:extLst>
          </p:cNvPr>
          <p:cNvSpPr txBox="1"/>
          <p:nvPr/>
        </p:nvSpPr>
        <p:spPr>
          <a:xfrm>
            <a:off x="-96688" y="3090023"/>
            <a:ext cx="8064896" cy="369332"/>
          </a:xfrm>
          <a:prstGeom prst="rect">
            <a:avLst/>
          </a:prstGeom>
          <a:noFill/>
        </p:spPr>
        <p:txBody>
          <a:bodyPr wrap="square" rtlCol="0">
            <a:spAutoFit/>
          </a:bodyPr>
          <a:lstStyle/>
          <a:p>
            <a:r>
              <a:rPr lang="en-AU" dirty="0">
                <a:hlinkClick r:id="rId6"/>
              </a:rPr>
              <a:t>https://sjms.nu/articles/10.31374/sjms.195</a:t>
            </a:r>
            <a:r>
              <a:rPr lang="en-AU" dirty="0"/>
              <a:t> (free download)</a:t>
            </a:r>
          </a:p>
        </p:txBody>
      </p:sp>
      <p:sp>
        <p:nvSpPr>
          <p:cNvPr id="4" name="Title 1">
            <a:extLst>
              <a:ext uri="{FF2B5EF4-FFF2-40B4-BE49-F238E27FC236}">
                <a16:creationId xmlns:a16="http://schemas.microsoft.com/office/drawing/2014/main" id="{37E9A729-7DD3-FB65-D467-F7F2DEA23393}"/>
              </a:ext>
            </a:extLst>
          </p:cNvPr>
          <p:cNvSpPr txBox="1">
            <a:spLocks/>
          </p:cNvSpPr>
          <p:nvPr/>
        </p:nvSpPr>
        <p:spPr>
          <a:xfrm>
            <a:off x="5807968" y="1695821"/>
            <a:ext cx="6336704" cy="388843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effectLst/>
                <a:latin typeface="Calibri" panose="020F0502020204030204" pitchFamily="34" charset="0"/>
                <a:ea typeface="Calibri" panose="020F0502020204030204" pitchFamily="34" charset="0"/>
                <a:cs typeface="Times New Roman" panose="02020603050405020304" pitchFamily="18" charset="0"/>
              </a:rPr>
              <a:t>Is Australia prepared to defeat information warfare? The role(s) of an Australian cyber intelligence and information militia</a:t>
            </a:r>
            <a:endParaRPr lang="en-AU" sz="4800" i="1" dirty="0">
              <a:solidFill>
                <a:srgbClr val="FF0000"/>
              </a:solidFill>
            </a:endParaRPr>
          </a:p>
        </p:txBody>
      </p:sp>
      <p:pic>
        <p:nvPicPr>
          <p:cNvPr id="5" name="Picture 4">
            <a:extLst>
              <a:ext uri="{FF2B5EF4-FFF2-40B4-BE49-F238E27FC236}">
                <a16:creationId xmlns:a16="http://schemas.microsoft.com/office/drawing/2014/main" id="{7FB87B2D-088E-EDBD-0060-129E4FDD1DA2}"/>
              </a:ext>
            </a:extLst>
          </p:cNvPr>
          <p:cNvPicPr>
            <a:picLocks noChangeAspect="1"/>
          </p:cNvPicPr>
          <p:nvPr/>
        </p:nvPicPr>
        <p:blipFill>
          <a:blip r:embed="rId7"/>
          <a:stretch>
            <a:fillRect/>
          </a:stretch>
        </p:blipFill>
        <p:spPr>
          <a:xfrm>
            <a:off x="0" y="3428999"/>
            <a:ext cx="3161956" cy="2746679"/>
          </a:xfrm>
          <a:prstGeom prst="rect">
            <a:avLst/>
          </a:prstGeom>
        </p:spPr>
      </p:pic>
      <p:sp>
        <p:nvSpPr>
          <p:cNvPr id="8" name="TextBox 7">
            <a:extLst>
              <a:ext uri="{FF2B5EF4-FFF2-40B4-BE49-F238E27FC236}">
                <a16:creationId xmlns:a16="http://schemas.microsoft.com/office/drawing/2014/main" id="{8753A8DC-9FF8-DE1A-8374-B3D710972697}"/>
              </a:ext>
            </a:extLst>
          </p:cNvPr>
          <p:cNvSpPr txBox="1"/>
          <p:nvPr/>
        </p:nvSpPr>
        <p:spPr>
          <a:xfrm>
            <a:off x="0" y="6092705"/>
            <a:ext cx="10848528" cy="369332"/>
          </a:xfrm>
          <a:prstGeom prst="rect">
            <a:avLst/>
          </a:prstGeom>
          <a:noFill/>
        </p:spPr>
        <p:txBody>
          <a:bodyPr wrap="square" rtlCol="0">
            <a:spAutoFit/>
          </a:bodyPr>
          <a:lstStyle/>
          <a:p>
            <a:r>
              <a:rPr lang="en-AU" dirty="0">
                <a:hlinkClick r:id="rId8"/>
              </a:rPr>
              <a:t>https://www.socialcyber.co/_files/ugd/15144d_5ac4372572ec4b2e99421538e62778cc.pdf</a:t>
            </a:r>
            <a:r>
              <a:rPr lang="en-AU" dirty="0"/>
              <a:t> (free download)</a:t>
            </a:r>
          </a:p>
        </p:txBody>
      </p:sp>
    </p:spTree>
    <p:extLst>
      <p:ext uri="{BB962C8B-B14F-4D97-AF65-F5344CB8AC3E}">
        <p14:creationId xmlns:p14="http://schemas.microsoft.com/office/powerpoint/2010/main" val="3296711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A35E1-29A8-4014-8AF7-BC9296FF3376}"/>
              </a:ext>
            </a:extLst>
          </p:cNvPr>
          <p:cNvSpPr>
            <a:spLocks noGrp="1"/>
          </p:cNvSpPr>
          <p:nvPr>
            <p:ph type="title"/>
          </p:nvPr>
        </p:nvSpPr>
        <p:spPr>
          <a:xfrm>
            <a:off x="-153689" y="470806"/>
            <a:ext cx="11736089" cy="836711"/>
          </a:xfrm>
        </p:spPr>
        <p:txBody>
          <a:bodyPr>
            <a:noAutofit/>
          </a:bodyPr>
          <a:lstStyle/>
          <a:p>
            <a:r>
              <a:rPr lang="en-AU" sz="6000" b="1" dirty="0"/>
              <a:t>Five possible roles for a ‘cyber militia’</a:t>
            </a:r>
          </a:p>
        </p:txBody>
      </p:sp>
      <p:sp>
        <p:nvSpPr>
          <p:cNvPr id="3" name="Content Placeholder 2">
            <a:extLst>
              <a:ext uri="{FF2B5EF4-FFF2-40B4-BE49-F238E27FC236}">
                <a16:creationId xmlns:a16="http://schemas.microsoft.com/office/drawing/2014/main" id="{BA348E98-D246-43ED-829F-3CFEEA0A4E99}"/>
              </a:ext>
            </a:extLst>
          </p:cNvPr>
          <p:cNvSpPr>
            <a:spLocks noGrp="1"/>
          </p:cNvSpPr>
          <p:nvPr>
            <p:ph idx="1"/>
          </p:nvPr>
        </p:nvSpPr>
        <p:spPr>
          <a:xfrm>
            <a:off x="-27256" y="1773551"/>
            <a:ext cx="11305257" cy="3738044"/>
          </a:xfrm>
        </p:spPr>
        <p:txBody>
          <a:bodyPr>
            <a:normAutofit lnSpcReduction="10000"/>
          </a:bodyPr>
          <a:lstStyle/>
          <a:p>
            <a:pPr marL="742950" indent="-514350" algn="just">
              <a:lnSpc>
                <a:spcPct val="115000"/>
              </a:lnSpc>
              <a:spcBef>
                <a:spcPts val="600"/>
              </a:spcBef>
              <a:spcAft>
                <a:spcPts val="600"/>
              </a:spcAft>
              <a:buFont typeface="+mj-lt"/>
              <a:buAutoNum type="arabicParenR"/>
            </a:pPr>
            <a:r>
              <a:rPr lang="en-AU" sz="3600" b="1" dirty="0">
                <a:effectLst/>
                <a:latin typeface="+mj-lt"/>
                <a:ea typeface="Calibri" panose="020F0502020204030204" pitchFamily="34" charset="0"/>
                <a:cs typeface="Times New Roman" panose="02020603050405020304" pitchFamily="18" charset="0"/>
              </a:rPr>
              <a:t>Cyber security (systems support);</a:t>
            </a:r>
          </a:p>
          <a:p>
            <a:pPr marL="742950" marR="0" indent="-514350" algn="just">
              <a:lnSpc>
                <a:spcPct val="115000"/>
              </a:lnSpc>
              <a:spcBef>
                <a:spcPts val="600"/>
              </a:spcBef>
              <a:spcAft>
                <a:spcPts val="600"/>
              </a:spcAft>
              <a:buFont typeface="+mj-lt"/>
              <a:buAutoNum type="arabicParenR"/>
            </a:pPr>
            <a:r>
              <a:rPr lang="en-AU" sz="3600" b="1" dirty="0">
                <a:effectLst/>
                <a:latin typeface="+mj-lt"/>
                <a:ea typeface="Calibri" panose="020F0502020204030204" pitchFamily="34" charset="0"/>
                <a:cs typeface="Times New Roman" panose="02020603050405020304" pitchFamily="18" charset="0"/>
              </a:rPr>
              <a:t>“Cyber attacks”;</a:t>
            </a:r>
          </a:p>
          <a:p>
            <a:pPr marL="742950" marR="0" indent="-514350" algn="just">
              <a:lnSpc>
                <a:spcPct val="115000"/>
              </a:lnSpc>
              <a:spcBef>
                <a:spcPts val="600"/>
              </a:spcBef>
              <a:spcAft>
                <a:spcPts val="600"/>
              </a:spcAft>
              <a:buFont typeface="+mj-lt"/>
              <a:buAutoNum type="arabicParenR"/>
            </a:pPr>
            <a:r>
              <a:rPr lang="en-AU" sz="3600" b="1" dirty="0">
                <a:effectLst/>
                <a:latin typeface="+mj-lt"/>
                <a:ea typeface="Calibri" panose="020F0502020204030204" pitchFamily="34" charset="0"/>
                <a:cs typeface="Times New Roman" panose="02020603050405020304" pitchFamily="18" charset="0"/>
              </a:rPr>
              <a:t>Espionage;</a:t>
            </a:r>
          </a:p>
          <a:p>
            <a:pPr marL="742950" marR="0" indent="-514350" algn="just">
              <a:lnSpc>
                <a:spcPct val="115000"/>
              </a:lnSpc>
              <a:spcBef>
                <a:spcPts val="600"/>
              </a:spcBef>
              <a:spcAft>
                <a:spcPts val="600"/>
              </a:spcAft>
              <a:buFont typeface="+mj-lt"/>
              <a:buAutoNum type="arabicParenR"/>
            </a:pPr>
            <a:r>
              <a:rPr lang="en-AU" sz="3600" b="1" dirty="0">
                <a:effectLst/>
                <a:highlight>
                  <a:srgbClr val="FFFF00"/>
                </a:highlight>
                <a:latin typeface="+mj-lt"/>
                <a:ea typeface="Calibri" panose="020F0502020204030204" pitchFamily="34" charset="0"/>
                <a:cs typeface="Times New Roman" panose="02020603050405020304" pitchFamily="18" charset="0"/>
              </a:rPr>
              <a:t>Open-source intelligence</a:t>
            </a:r>
            <a:r>
              <a:rPr lang="en-AU" sz="3600" b="1" dirty="0">
                <a:latin typeface="+mj-lt"/>
                <a:ea typeface="Calibri" panose="020F0502020204030204" pitchFamily="34" charset="0"/>
                <a:cs typeface="Times New Roman" panose="02020603050405020304" pitchFamily="18" charset="0"/>
              </a:rPr>
              <a:t>; and</a:t>
            </a:r>
          </a:p>
          <a:p>
            <a:pPr marL="742950" marR="0" indent="-514350" algn="just">
              <a:lnSpc>
                <a:spcPct val="115000"/>
              </a:lnSpc>
              <a:spcBef>
                <a:spcPts val="600"/>
              </a:spcBef>
              <a:spcAft>
                <a:spcPts val="600"/>
              </a:spcAft>
              <a:buFont typeface="+mj-lt"/>
              <a:buAutoNum type="arabicParenR"/>
            </a:pPr>
            <a:r>
              <a:rPr lang="en-AU" sz="3600" b="1" dirty="0">
                <a:effectLst/>
                <a:highlight>
                  <a:srgbClr val="FFFF00"/>
                </a:highlight>
                <a:latin typeface="+mj-lt"/>
                <a:ea typeface="Calibri" panose="020F0502020204030204" pitchFamily="34" charset="0"/>
                <a:cs typeface="Times New Roman" panose="02020603050405020304" pitchFamily="18" charset="0"/>
              </a:rPr>
              <a:t>Information conflict (‘information warfare’).</a:t>
            </a:r>
            <a:endParaRPr lang="en-AU" sz="3600" b="1" dirty="0">
              <a:highlight>
                <a:srgbClr val="FFFF00"/>
              </a:highlight>
              <a:latin typeface="+mj-lt"/>
              <a:ea typeface="Calibri" panose="020F0502020204030204" pitchFamily="34" charset="0"/>
              <a:cs typeface="Times New Roman" panose="02020603050405020304" pitchFamily="18" charset="0"/>
            </a:endParaRPr>
          </a:p>
        </p:txBody>
      </p:sp>
      <p:sp>
        <p:nvSpPr>
          <p:cNvPr id="6" name="Footer Placeholder 4">
            <a:extLst>
              <a:ext uri="{FF2B5EF4-FFF2-40B4-BE49-F238E27FC236}">
                <a16:creationId xmlns:a16="http://schemas.microsoft.com/office/drawing/2014/main" id="{7CAA9B9D-B265-48D3-A8DE-7B4E153D4F4E}"/>
              </a:ext>
            </a:extLst>
          </p:cNvPr>
          <p:cNvSpPr txBox="1">
            <a:spLocks/>
          </p:cNvSpPr>
          <p:nvPr/>
        </p:nvSpPr>
        <p:spPr>
          <a:xfrm>
            <a:off x="90813" y="6443662"/>
            <a:ext cx="5311181" cy="314325"/>
          </a:xfrm>
          <a:prstGeom prst="rect">
            <a:avLst/>
          </a:prstGeom>
          <a:solidFill>
            <a:srgbClr val="0070C0"/>
          </a:solidFill>
        </p:spPr>
        <p:txBody>
          <a:bodyPr vert="horz" lIns="91440" tIns="45720" rIns="91440" bIns="45720" rtlCol="0" anchor="ctr"/>
          <a:lstStyle>
            <a:defPPr>
              <a:defRPr lang="en-US"/>
            </a:defPPr>
            <a:lvl1pPr marL="0" algn="l"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AU" sz="1800" b="1">
                <a:solidFill>
                  <a:prstClr val="white"/>
                </a:solidFill>
                <a:effectLst>
                  <a:glow>
                    <a:srgbClr val="2FA3EE"/>
                  </a:glow>
                </a:effectLst>
                <a:latin typeface="Tw Cen MT" panose="020B0602020104020603"/>
              </a:rPr>
              <a:t>Professor Dan Jerker B. Svantesson - Bond University</a:t>
            </a:r>
            <a:endParaRPr lang="en-US" sz="1800" b="1" dirty="0">
              <a:solidFill>
                <a:prstClr val="white"/>
              </a:solidFill>
              <a:effectLst>
                <a:glow>
                  <a:srgbClr val="2FA3EE"/>
                </a:glow>
              </a:effectLst>
              <a:latin typeface="Tw Cen MT" panose="020B0602020104020603"/>
            </a:endParaRPr>
          </a:p>
        </p:txBody>
      </p:sp>
      <p:graphicFrame>
        <p:nvGraphicFramePr>
          <p:cNvPr id="7" name="Object 6">
            <a:hlinkClick r:id="" action="ppaction://ole?verb=0"/>
            <a:extLst>
              <a:ext uri="{FF2B5EF4-FFF2-40B4-BE49-F238E27FC236}">
                <a16:creationId xmlns:a16="http://schemas.microsoft.com/office/drawing/2014/main" id="{3FE8CD56-92E5-469A-A7F8-30B71C39B860}"/>
              </a:ext>
            </a:extLst>
          </p:cNvPr>
          <p:cNvGraphicFramePr>
            <a:graphicFrameLocks/>
          </p:cNvGraphicFramePr>
          <p:nvPr/>
        </p:nvGraphicFramePr>
        <p:xfrm>
          <a:off x="10972800" y="0"/>
          <a:ext cx="1219200" cy="1562100"/>
        </p:xfrm>
        <a:graphic>
          <a:graphicData uri="http://schemas.openxmlformats.org/presentationml/2006/ole">
            <mc:AlternateContent xmlns:mc="http://schemas.openxmlformats.org/markup-compatibility/2006">
              <mc:Choice xmlns:v="urn:schemas-microsoft-com:vml" Requires="v">
                <p:oleObj name="Document" r:id="rId3" imgW="889000" imgH="1270000" progId="Word.Document.8">
                  <p:embed/>
                </p:oleObj>
              </mc:Choice>
              <mc:Fallback>
                <p:oleObj name="Document" r:id="rId3" imgW="889000" imgH="1270000" progId="Word.Document.8">
                  <p:embed/>
                  <p:pic>
                    <p:nvPicPr>
                      <p:cNvPr id="7" name="Object 6">
                        <a:hlinkClick r:id="" action="ppaction://ole?verb=0"/>
                        <a:extLst>
                          <a:ext uri="{FF2B5EF4-FFF2-40B4-BE49-F238E27FC236}">
                            <a16:creationId xmlns:a16="http://schemas.microsoft.com/office/drawing/2014/main" id="{3FE8CD56-92E5-469A-A7F8-30B71C39B860}"/>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72800" y="0"/>
                        <a:ext cx="1219200" cy="156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5" name="Picture 4">
            <a:extLst>
              <a:ext uri="{FF2B5EF4-FFF2-40B4-BE49-F238E27FC236}">
                <a16:creationId xmlns:a16="http://schemas.microsoft.com/office/drawing/2014/main" id="{EC79B191-C841-B0DD-9AF6-D17D63DC173F}"/>
              </a:ext>
            </a:extLst>
          </p:cNvPr>
          <p:cNvPicPr>
            <a:picLocks noChangeAspect="1"/>
          </p:cNvPicPr>
          <p:nvPr/>
        </p:nvPicPr>
        <p:blipFill>
          <a:blip r:embed="rId5"/>
          <a:stretch>
            <a:fillRect/>
          </a:stretch>
        </p:blipFill>
        <p:spPr>
          <a:xfrm>
            <a:off x="5633756" y="2564904"/>
            <a:ext cx="6346486" cy="2030144"/>
          </a:xfrm>
          <a:prstGeom prst="rect">
            <a:avLst/>
          </a:prstGeom>
        </p:spPr>
      </p:pic>
    </p:spTree>
    <p:extLst>
      <p:ext uri="{BB962C8B-B14F-4D97-AF65-F5344CB8AC3E}">
        <p14:creationId xmlns:p14="http://schemas.microsoft.com/office/powerpoint/2010/main" val="2117912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A35E1-29A8-4014-8AF7-BC9296FF3376}"/>
              </a:ext>
            </a:extLst>
          </p:cNvPr>
          <p:cNvSpPr>
            <a:spLocks noGrp="1"/>
          </p:cNvSpPr>
          <p:nvPr>
            <p:ph type="title"/>
          </p:nvPr>
        </p:nvSpPr>
        <p:spPr>
          <a:xfrm>
            <a:off x="2783632" y="470806"/>
            <a:ext cx="8928992" cy="836711"/>
          </a:xfrm>
        </p:spPr>
        <p:txBody>
          <a:bodyPr>
            <a:noAutofit/>
          </a:bodyPr>
          <a:lstStyle/>
          <a:p>
            <a:r>
              <a:rPr lang="en-AU" sz="6000" b="1" dirty="0"/>
              <a:t>Criteria for suitable </a:t>
            </a:r>
            <a:br>
              <a:rPr lang="en-AU" sz="6000" b="1" dirty="0"/>
            </a:br>
            <a:r>
              <a:rPr lang="en-AU" sz="6000" b="1" dirty="0"/>
              <a:t>‘cyber militia’ tasks</a:t>
            </a:r>
          </a:p>
        </p:txBody>
      </p:sp>
      <p:sp>
        <p:nvSpPr>
          <p:cNvPr id="3" name="Content Placeholder 2">
            <a:extLst>
              <a:ext uri="{FF2B5EF4-FFF2-40B4-BE49-F238E27FC236}">
                <a16:creationId xmlns:a16="http://schemas.microsoft.com/office/drawing/2014/main" id="{BA348E98-D246-43ED-829F-3CFEEA0A4E99}"/>
              </a:ext>
            </a:extLst>
          </p:cNvPr>
          <p:cNvSpPr>
            <a:spLocks noGrp="1"/>
          </p:cNvSpPr>
          <p:nvPr>
            <p:ph idx="1"/>
          </p:nvPr>
        </p:nvSpPr>
        <p:spPr>
          <a:xfrm>
            <a:off x="-27256" y="1773551"/>
            <a:ext cx="11305257" cy="3738044"/>
          </a:xfrm>
        </p:spPr>
        <p:txBody>
          <a:bodyPr>
            <a:normAutofit fontScale="77500" lnSpcReduction="20000"/>
          </a:bodyPr>
          <a:lstStyle/>
          <a:p>
            <a:pPr marL="742950" indent="-514350" algn="just">
              <a:lnSpc>
                <a:spcPct val="115000"/>
              </a:lnSpc>
              <a:spcBef>
                <a:spcPts val="600"/>
              </a:spcBef>
              <a:spcAft>
                <a:spcPts val="600"/>
              </a:spcAft>
              <a:buFont typeface="+mj-lt"/>
              <a:buAutoNum type="arabicParenR"/>
            </a:pPr>
            <a:r>
              <a:rPr lang="en-AU" sz="3600" b="1" dirty="0">
                <a:latin typeface="+mj-lt"/>
                <a:ea typeface="Calibri" panose="020F0502020204030204" pitchFamily="34" charset="0"/>
                <a:cs typeface="Times New Roman" panose="02020603050405020304" pitchFamily="18" charset="0"/>
              </a:rPr>
              <a:t>Low risk;</a:t>
            </a:r>
          </a:p>
          <a:p>
            <a:pPr marL="742950" indent="-514350" algn="just">
              <a:lnSpc>
                <a:spcPct val="115000"/>
              </a:lnSpc>
              <a:spcBef>
                <a:spcPts val="600"/>
              </a:spcBef>
              <a:spcAft>
                <a:spcPts val="600"/>
              </a:spcAft>
              <a:buFont typeface="+mj-lt"/>
              <a:buAutoNum type="arabicParenR"/>
            </a:pPr>
            <a:r>
              <a:rPr lang="en-AU" sz="3600" b="1" dirty="0">
                <a:latin typeface="+mj-lt"/>
                <a:ea typeface="Calibri" panose="020F0502020204030204" pitchFamily="34" charset="0"/>
                <a:cs typeface="Times New Roman" panose="02020603050405020304" pitchFamily="18" charset="0"/>
              </a:rPr>
              <a:t>Low/no sensitivity;</a:t>
            </a:r>
          </a:p>
          <a:p>
            <a:pPr marL="742950" indent="-514350" algn="just">
              <a:lnSpc>
                <a:spcPct val="115000"/>
              </a:lnSpc>
              <a:spcBef>
                <a:spcPts val="600"/>
              </a:spcBef>
              <a:spcAft>
                <a:spcPts val="600"/>
              </a:spcAft>
              <a:buFont typeface="+mj-lt"/>
              <a:buAutoNum type="arabicParenR"/>
            </a:pPr>
            <a:r>
              <a:rPr lang="en-AU" sz="3600" b="1" dirty="0">
                <a:latin typeface="+mj-lt"/>
                <a:ea typeface="Calibri" panose="020F0502020204030204" pitchFamily="34" charset="0"/>
                <a:cs typeface="Times New Roman" panose="02020603050405020304" pitchFamily="18" charset="0"/>
              </a:rPr>
              <a:t>Limited complexity;</a:t>
            </a:r>
          </a:p>
          <a:p>
            <a:pPr marL="742950" indent="-514350" algn="just">
              <a:lnSpc>
                <a:spcPct val="115000"/>
              </a:lnSpc>
              <a:spcBef>
                <a:spcPts val="600"/>
              </a:spcBef>
              <a:spcAft>
                <a:spcPts val="600"/>
              </a:spcAft>
              <a:buFont typeface="+mj-lt"/>
              <a:buAutoNum type="arabicParenR"/>
            </a:pPr>
            <a:r>
              <a:rPr lang="en-AU" sz="3600" b="1" dirty="0">
                <a:latin typeface="+mj-lt"/>
                <a:ea typeface="Calibri" panose="020F0502020204030204" pitchFamily="34" charset="0"/>
                <a:cs typeface="Times New Roman" panose="02020603050405020304" pitchFamily="18" charset="0"/>
              </a:rPr>
              <a:t>Labour intensive;</a:t>
            </a:r>
          </a:p>
          <a:p>
            <a:pPr marL="742950" indent="-514350" algn="just">
              <a:lnSpc>
                <a:spcPct val="115000"/>
              </a:lnSpc>
              <a:spcBef>
                <a:spcPts val="600"/>
              </a:spcBef>
              <a:spcAft>
                <a:spcPts val="600"/>
              </a:spcAft>
              <a:buFont typeface="+mj-lt"/>
              <a:buAutoNum type="arabicParenR"/>
            </a:pPr>
            <a:r>
              <a:rPr lang="en-AU" sz="3600" b="1" dirty="0">
                <a:latin typeface="+mj-lt"/>
                <a:ea typeface="Calibri" panose="020F0502020204030204" pitchFamily="34" charset="0"/>
                <a:cs typeface="Times New Roman" panose="02020603050405020304" pitchFamily="18" charset="0"/>
              </a:rPr>
              <a:t>Under threshold for “Civilians directly participating in hostilities”; and</a:t>
            </a:r>
          </a:p>
          <a:p>
            <a:pPr marL="742950" indent="-514350" algn="just">
              <a:lnSpc>
                <a:spcPct val="115000"/>
              </a:lnSpc>
              <a:spcBef>
                <a:spcPts val="600"/>
              </a:spcBef>
              <a:spcAft>
                <a:spcPts val="600"/>
              </a:spcAft>
              <a:buFont typeface="+mj-lt"/>
              <a:buAutoNum type="arabicParenR"/>
            </a:pPr>
            <a:r>
              <a:rPr lang="en-AU" sz="3600" b="1" dirty="0">
                <a:latin typeface="+mj-lt"/>
                <a:ea typeface="Calibri" panose="020F0502020204030204" pitchFamily="34" charset="0"/>
                <a:cs typeface="Times New Roman" panose="02020603050405020304" pitchFamily="18" charset="0"/>
              </a:rPr>
              <a:t>Where people are better than bots/tech.</a:t>
            </a:r>
          </a:p>
        </p:txBody>
      </p:sp>
      <p:sp>
        <p:nvSpPr>
          <p:cNvPr id="6" name="Footer Placeholder 4">
            <a:extLst>
              <a:ext uri="{FF2B5EF4-FFF2-40B4-BE49-F238E27FC236}">
                <a16:creationId xmlns:a16="http://schemas.microsoft.com/office/drawing/2014/main" id="{7CAA9B9D-B265-48D3-A8DE-7B4E153D4F4E}"/>
              </a:ext>
            </a:extLst>
          </p:cNvPr>
          <p:cNvSpPr txBox="1">
            <a:spLocks/>
          </p:cNvSpPr>
          <p:nvPr/>
        </p:nvSpPr>
        <p:spPr>
          <a:xfrm>
            <a:off x="90813" y="6443662"/>
            <a:ext cx="5311181" cy="314325"/>
          </a:xfrm>
          <a:prstGeom prst="rect">
            <a:avLst/>
          </a:prstGeom>
          <a:solidFill>
            <a:srgbClr val="0070C0"/>
          </a:solidFill>
        </p:spPr>
        <p:txBody>
          <a:bodyPr vert="horz" lIns="91440" tIns="45720" rIns="91440" bIns="45720" rtlCol="0" anchor="ctr"/>
          <a:lstStyle>
            <a:defPPr>
              <a:defRPr lang="en-US"/>
            </a:defPPr>
            <a:lvl1pPr marL="0" algn="l"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AU" sz="1800" b="1">
                <a:solidFill>
                  <a:prstClr val="white"/>
                </a:solidFill>
                <a:effectLst>
                  <a:glow>
                    <a:srgbClr val="2FA3EE"/>
                  </a:glow>
                </a:effectLst>
                <a:latin typeface="Tw Cen MT" panose="020B0602020104020603"/>
              </a:rPr>
              <a:t>Professor Dan Jerker B. Svantesson - Bond University</a:t>
            </a:r>
            <a:endParaRPr lang="en-US" sz="1800" b="1" dirty="0">
              <a:solidFill>
                <a:prstClr val="white"/>
              </a:solidFill>
              <a:effectLst>
                <a:glow>
                  <a:srgbClr val="2FA3EE"/>
                </a:glow>
              </a:effectLst>
              <a:latin typeface="Tw Cen MT" panose="020B0602020104020603"/>
            </a:endParaRPr>
          </a:p>
        </p:txBody>
      </p:sp>
      <p:graphicFrame>
        <p:nvGraphicFramePr>
          <p:cNvPr id="7" name="Object 6">
            <a:hlinkClick r:id="" action="ppaction://ole?verb=0"/>
            <a:extLst>
              <a:ext uri="{FF2B5EF4-FFF2-40B4-BE49-F238E27FC236}">
                <a16:creationId xmlns:a16="http://schemas.microsoft.com/office/drawing/2014/main" id="{3FE8CD56-92E5-469A-A7F8-30B71C39B860}"/>
              </a:ext>
            </a:extLst>
          </p:cNvPr>
          <p:cNvGraphicFramePr>
            <a:graphicFrameLocks/>
          </p:cNvGraphicFramePr>
          <p:nvPr/>
        </p:nvGraphicFramePr>
        <p:xfrm>
          <a:off x="10972800" y="0"/>
          <a:ext cx="1219200" cy="1562100"/>
        </p:xfrm>
        <a:graphic>
          <a:graphicData uri="http://schemas.openxmlformats.org/presentationml/2006/ole">
            <mc:AlternateContent xmlns:mc="http://schemas.openxmlformats.org/markup-compatibility/2006">
              <mc:Choice xmlns:v="urn:schemas-microsoft-com:vml" Requires="v">
                <p:oleObj name="Document" r:id="rId3" imgW="889000" imgH="1270000" progId="Word.Document.8">
                  <p:embed/>
                </p:oleObj>
              </mc:Choice>
              <mc:Fallback>
                <p:oleObj name="Document" r:id="rId3" imgW="889000" imgH="1270000" progId="Word.Document.8">
                  <p:embed/>
                  <p:pic>
                    <p:nvPicPr>
                      <p:cNvPr id="7" name="Object 6">
                        <a:hlinkClick r:id="" action="ppaction://ole?verb=0"/>
                        <a:extLst>
                          <a:ext uri="{FF2B5EF4-FFF2-40B4-BE49-F238E27FC236}">
                            <a16:creationId xmlns:a16="http://schemas.microsoft.com/office/drawing/2014/main" id="{3FE8CD56-92E5-469A-A7F8-30B71C39B860}"/>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72800" y="0"/>
                        <a:ext cx="1219200" cy="156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672902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A35E1-29A8-4014-8AF7-BC9296FF3376}"/>
              </a:ext>
            </a:extLst>
          </p:cNvPr>
          <p:cNvSpPr>
            <a:spLocks noGrp="1"/>
          </p:cNvSpPr>
          <p:nvPr>
            <p:ph type="title"/>
          </p:nvPr>
        </p:nvSpPr>
        <p:spPr>
          <a:xfrm>
            <a:off x="90813" y="470806"/>
            <a:ext cx="11491587" cy="836711"/>
          </a:xfrm>
        </p:spPr>
        <p:txBody>
          <a:bodyPr>
            <a:noAutofit/>
          </a:bodyPr>
          <a:lstStyle/>
          <a:p>
            <a:r>
              <a:rPr lang="en-AU" sz="6000" b="1" dirty="0"/>
              <a:t>Open-source intelligence</a:t>
            </a:r>
          </a:p>
        </p:txBody>
      </p:sp>
      <p:sp>
        <p:nvSpPr>
          <p:cNvPr id="3" name="Content Placeholder 2">
            <a:extLst>
              <a:ext uri="{FF2B5EF4-FFF2-40B4-BE49-F238E27FC236}">
                <a16:creationId xmlns:a16="http://schemas.microsoft.com/office/drawing/2014/main" id="{BA348E98-D246-43ED-829F-3CFEEA0A4E99}"/>
              </a:ext>
            </a:extLst>
          </p:cNvPr>
          <p:cNvSpPr>
            <a:spLocks noGrp="1"/>
          </p:cNvSpPr>
          <p:nvPr>
            <p:ph idx="1"/>
          </p:nvPr>
        </p:nvSpPr>
        <p:spPr>
          <a:xfrm>
            <a:off x="-27256" y="1773551"/>
            <a:ext cx="11305257" cy="3738044"/>
          </a:xfrm>
        </p:spPr>
        <p:txBody>
          <a:bodyPr>
            <a:normAutofit fontScale="85000" lnSpcReduction="20000"/>
          </a:bodyPr>
          <a:lstStyle/>
          <a:p>
            <a:pPr indent="0" algn="just">
              <a:lnSpc>
                <a:spcPct val="115000"/>
              </a:lnSpc>
              <a:spcBef>
                <a:spcPts val="600"/>
              </a:spcBef>
              <a:spcAft>
                <a:spcPts val="600"/>
              </a:spcAft>
              <a:buNone/>
            </a:pPr>
            <a:r>
              <a:rPr lang="en-AU" sz="3600" b="1" i="1" dirty="0">
                <a:latin typeface="+mj-lt"/>
                <a:ea typeface="Calibri" panose="020F0502020204030204" pitchFamily="34" charset="0"/>
                <a:cs typeface="Times New Roman" panose="02020603050405020304" pitchFamily="18" charset="0"/>
              </a:rPr>
              <a:t>“OSINT is vital to the Intelligence Community’s Mission. OSINT both enables other intelligence collection disciplines and delivers unique intelligence value of its own, allowing the IC to more efficiently and effectively leverage its exquisite collection capabilities. As the open source environment continues to expand and evolve at breakneck speed, the ability to extract actionable insights from vast amounts of open source data will only increase in importance.” </a:t>
            </a:r>
            <a:r>
              <a:rPr lang="en-AU" sz="3600" b="1" dirty="0">
                <a:latin typeface="+mj-lt"/>
                <a:ea typeface="Calibri" panose="020F0502020204030204" pitchFamily="34" charset="0"/>
                <a:cs typeface="Times New Roman" panose="02020603050405020304" pitchFamily="18" charset="0"/>
              </a:rPr>
              <a:t>(United States Intelligence Community OSINT Strategy 2024-2026 (2024), at 2)</a:t>
            </a:r>
          </a:p>
        </p:txBody>
      </p:sp>
      <p:sp>
        <p:nvSpPr>
          <p:cNvPr id="6" name="Footer Placeholder 4">
            <a:extLst>
              <a:ext uri="{FF2B5EF4-FFF2-40B4-BE49-F238E27FC236}">
                <a16:creationId xmlns:a16="http://schemas.microsoft.com/office/drawing/2014/main" id="{7CAA9B9D-B265-48D3-A8DE-7B4E153D4F4E}"/>
              </a:ext>
            </a:extLst>
          </p:cNvPr>
          <p:cNvSpPr txBox="1">
            <a:spLocks/>
          </p:cNvSpPr>
          <p:nvPr/>
        </p:nvSpPr>
        <p:spPr>
          <a:xfrm>
            <a:off x="90813" y="6443662"/>
            <a:ext cx="5311181" cy="314325"/>
          </a:xfrm>
          <a:prstGeom prst="rect">
            <a:avLst/>
          </a:prstGeom>
          <a:solidFill>
            <a:srgbClr val="0070C0"/>
          </a:solidFill>
        </p:spPr>
        <p:txBody>
          <a:bodyPr vert="horz" lIns="91440" tIns="45720" rIns="91440" bIns="45720" rtlCol="0" anchor="ctr"/>
          <a:lstStyle>
            <a:defPPr>
              <a:defRPr lang="en-US"/>
            </a:defPPr>
            <a:lvl1pPr marL="0" algn="l"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AU" sz="1800" b="1">
                <a:solidFill>
                  <a:prstClr val="white"/>
                </a:solidFill>
                <a:effectLst>
                  <a:glow>
                    <a:srgbClr val="2FA3EE"/>
                  </a:glow>
                </a:effectLst>
                <a:latin typeface="Tw Cen MT" panose="020B0602020104020603"/>
              </a:rPr>
              <a:t>Professor Dan Jerker B. Svantesson - Bond University</a:t>
            </a:r>
            <a:endParaRPr lang="en-US" sz="1800" b="1" dirty="0">
              <a:solidFill>
                <a:prstClr val="white"/>
              </a:solidFill>
              <a:effectLst>
                <a:glow>
                  <a:srgbClr val="2FA3EE"/>
                </a:glow>
              </a:effectLst>
              <a:latin typeface="Tw Cen MT" panose="020B0602020104020603"/>
            </a:endParaRPr>
          </a:p>
        </p:txBody>
      </p:sp>
      <p:graphicFrame>
        <p:nvGraphicFramePr>
          <p:cNvPr id="7" name="Object 6">
            <a:hlinkClick r:id="" action="ppaction://ole?verb=0"/>
            <a:extLst>
              <a:ext uri="{FF2B5EF4-FFF2-40B4-BE49-F238E27FC236}">
                <a16:creationId xmlns:a16="http://schemas.microsoft.com/office/drawing/2014/main" id="{3FE8CD56-92E5-469A-A7F8-30B71C39B860}"/>
              </a:ext>
            </a:extLst>
          </p:cNvPr>
          <p:cNvGraphicFramePr>
            <a:graphicFrameLocks/>
          </p:cNvGraphicFramePr>
          <p:nvPr/>
        </p:nvGraphicFramePr>
        <p:xfrm>
          <a:off x="10972800" y="0"/>
          <a:ext cx="1219200" cy="1562100"/>
        </p:xfrm>
        <a:graphic>
          <a:graphicData uri="http://schemas.openxmlformats.org/presentationml/2006/ole">
            <mc:AlternateContent xmlns:mc="http://schemas.openxmlformats.org/markup-compatibility/2006">
              <mc:Choice xmlns:v="urn:schemas-microsoft-com:vml" Requires="v">
                <p:oleObj name="Document" r:id="rId3" imgW="889000" imgH="1270000" progId="Word.Document.8">
                  <p:embed/>
                </p:oleObj>
              </mc:Choice>
              <mc:Fallback>
                <p:oleObj name="Document" r:id="rId3" imgW="889000" imgH="1270000" progId="Word.Document.8">
                  <p:embed/>
                  <p:pic>
                    <p:nvPicPr>
                      <p:cNvPr id="7" name="Object 6">
                        <a:hlinkClick r:id="" action="ppaction://ole?verb=0"/>
                        <a:extLst>
                          <a:ext uri="{FF2B5EF4-FFF2-40B4-BE49-F238E27FC236}">
                            <a16:creationId xmlns:a16="http://schemas.microsoft.com/office/drawing/2014/main" id="{3FE8CD56-92E5-469A-A7F8-30B71C39B860}"/>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72800" y="0"/>
                        <a:ext cx="1219200" cy="156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769327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A35E1-29A8-4014-8AF7-BC9296FF3376}"/>
              </a:ext>
            </a:extLst>
          </p:cNvPr>
          <p:cNvSpPr>
            <a:spLocks noGrp="1"/>
          </p:cNvSpPr>
          <p:nvPr>
            <p:ph type="title"/>
          </p:nvPr>
        </p:nvSpPr>
        <p:spPr>
          <a:xfrm>
            <a:off x="90813" y="470806"/>
            <a:ext cx="7805387" cy="836711"/>
          </a:xfrm>
        </p:spPr>
        <p:txBody>
          <a:bodyPr>
            <a:noAutofit/>
          </a:bodyPr>
          <a:lstStyle/>
          <a:p>
            <a:r>
              <a:rPr lang="en-AU" sz="6000" b="1" dirty="0"/>
              <a:t>Information conflict (‘information warfare’)</a:t>
            </a:r>
          </a:p>
        </p:txBody>
      </p:sp>
      <p:sp>
        <p:nvSpPr>
          <p:cNvPr id="3" name="Content Placeholder 2">
            <a:extLst>
              <a:ext uri="{FF2B5EF4-FFF2-40B4-BE49-F238E27FC236}">
                <a16:creationId xmlns:a16="http://schemas.microsoft.com/office/drawing/2014/main" id="{BA348E98-D246-43ED-829F-3CFEEA0A4E99}"/>
              </a:ext>
            </a:extLst>
          </p:cNvPr>
          <p:cNvSpPr>
            <a:spLocks noGrp="1"/>
          </p:cNvSpPr>
          <p:nvPr>
            <p:ph idx="1"/>
          </p:nvPr>
        </p:nvSpPr>
        <p:spPr>
          <a:xfrm>
            <a:off x="0" y="1773550"/>
            <a:ext cx="6506075" cy="4613644"/>
          </a:xfrm>
        </p:spPr>
        <p:txBody>
          <a:bodyPr>
            <a:normAutofit fontScale="62500" lnSpcReduction="20000"/>
          </a:bodyPr>
          <a:lstStyle/>
          <a:p>
            <a:pPr indent="0" algn="just">
              <a:lnSpc>
                <a:spcPct val="115000"/>
              </a:lnSpc>
              <a:spcBef>
                <a:spcPts val="600"/>
              </a:spcBef>
              <a:spcAft>
                <a:spcPts val="600"/>
              </a:spcAft>
              <a:buNone/>
            </a:pPr>
            <a:r>
              <a:rPr lang="en-AU" sz="3600" b="1" dirty="0">
                <a:latin typeface="+mj-lt"/>
                <a:ea typeface="Calibri" panose="020F0502020204030204" pitchFamily="34" charset="0"/>
                <a:cs typeface="Times New Roman" panose="02020603050405020304" pitchFamily="18" charset="0"/>
              </a:rPr>
              <a:t>“Social media and other internet platforms are used to spread false rumours; disinformation, conspiracy theories, and racist and anti-Semitic message. These affect opinion formation, interpersonal trust, democratic discourse, the community and thus the national security. ” </a:t>
            </a:r>
          </a:p>
          <a:p>
            <a:pPr indent="0" algn="just">
              <a:lnSpc>
                <a:spcPct val="115000"/>
              </a:lnSpc>
              <a:spcBef>
                <a:spcPts val="600"/>
              </a:spcBef>
              <a:spcAft>
                <a:spcPts val="600"/>
              </a:spcAft>
              <a:buNone/>
            </a:pPr>
            <a:r>
              <a:rPr lang="en-AU" sz="3600" b="1" dirty="0">
                <a:latin typeface="+mj-lt"/>
                <a:ea typeface="Calibri" panose="020F0502020204030204" pitchFamily="34" charset="0"/>
                <a:cs typeface="Times New Roman" panose="02020603050405020304" pitchFamily="18" charset="0"/>
              </a:rPr>
              <a:t>“Civil society plays an important role in Sweden’s ‘total defence’ capability and contribute to building the social cohesion and trust that are the basis of the willingness to defend ourselves.”</a:t>
            </a:r>
          </a:p>
          <a:p>
            <a:pPr indent="0" algn="just">
              <a:lnSpc>
                <a:spcPct val="115000"/>
              </a:lnSpc>
              <a:spcBef>
                <a:spcPts val="600"/>
              </a:spcBef>
              <a:spcAft>
                <a:spcPts val="600"/>
              </a:spcAft>
              <a:buNone/>
            </a:pPr>
            <a:r>
              <a:rPr lang="en-AU" sz="3600" b="1" dirty="0">
                <a:latin typeface="+mj-lt"/>
                <a:ea typeface="Calibri" panose="020F0502020204030204" pitchFamily="34" charset="0"/>
                <a:cs typeface="Times New Roman" panose="02020603050405020304" pitchFamily="18" charset="0"/>
              </a:rPr>
              <a:t>(Swedish </a:t>
            </a:r>
            <a:r>
              <a:rPr lang="en-AU" sz="3600" b="1" dirty="0" err="1">
                <a:latin typeface="+mj-lt"/>
                <a:ea typeface="Calibri" panose="020F0502020204030204" pitchFamily="34" charset="0"/>
                <a:cs typeface="Times New Roman" panose="02020603050405020304" pitchFamily="18" charset="0"/>
              </a:rPr>
              <a:t>Nationell</a:t>
            </a:r>
            <a:r>
              <a:rPr lang="en-AU" sz="3600" b="1" dirty="0">
                <a:latin typeface="+mj-lt"/>
                <a:ea typeface="Calibri" panose="020F0502020204030204" pitchFamily="34" charset="0"/>
                <a:cs typeface="Times New Roman" panose="02020603050405020304" pitchFamily="18" charset="0"/>
              </a:rPr>
              <a:t> </a:t>
            </a:r>
            <a:r>
              <a:rPr lang="en-AU" sz="3600" b="1" dirty="0" err="1">
                <a:latin typeface="+mj-lt"/>
                <a:ea typeface="Calibri" panose="020F0502020204030204" pitchFamily="34" charset="0"/>
                <a:cs typeface="Times New Roman" panose="02020603050405020304" pitchFamily="18" charset="0"/>
              </a:rPr>
              <a:t>säkerhetsstrategi</a:t>
            </a:r>
            <a:r>
              <a:rPr lang="en-AU" sz="3600" b="1" dirty="0">
                <a:latin typeface="+mj-lt"/>
                <a:ea typeface="Calibri" panose="020F0502020204030204" pitchFamily="34" charset="0"/>
                <a:cs typeface="Times New Roman" panose="02020603050405020304" pitchFamily="18" charset="0"/>
              </a:rPr>
              <a:t> 2023/24:163 (Juli 2024), at 11 &amp; 8)</a:t>
            </a:r>
          </a:p>
        </p:txBody>
      </p:sp>
      <p:sp>
        <p:nvSpPr>
          <p:cNvPr id="6" name="Footer Placeholder 4">
            <a:extLst>
              <a:ext uri="{FF2B5EF4-FFF2-40B4-BE49-F238E27FC236}">
                <a16:creationId xmlns:a16="http://schemas.microsoft.com/office/drawing/2014/main" id="{7CAA9B9D-B265-48D3-A8DE-7B4E153D4F4E}"/>
              </a:ext>
            </a:extLst>
          </p:cNvPr>
          <p:cNvSpPr txBox="1">
            <a:spLocks/>
          </p:cNvSpPr>
          <p:nvPr/>
        </p:nvSpPr>
        <p:spPr>
          <a:xfrm>
            <a:off x="90813" y="6443662"/>
            <a:ext cx="5311181" cy="314325"/>
          </a:xfrm>
          <a:prstGeom prst="rect">
            <a:avLst/>
          </a:prstGeom>
          <a:solidFill>
            <a:srgbClr val="0070C0"/>
          </a:solidFill>
        </p:spPr>
        <p:txBody>
          <a:bodyPr vert="horz" lIns="91440" tIns="45720" rIns="91440" bIns="45720" rtlCol="0" anchor="ctr"/>
          <a:lstStyle>
            <a:defPPr>
              <a:defRPr lang="en-US"/>
            </a:defPPr>
            <a:lvl1pPr marL="0" algn="l"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AU" sz="1800" b="1">
                <a:solidFill>
                  <a:prstClr val="white"/>
                </a:solidFill>
                <a:effectLst>
                  <a:glow>
                    <a:srgbClr val="2FA3EE"/>
                  </a:glow>
                </a:effectLst>
                <a:latin typeface="Tw Cen MT" panose="020B0602020104020603"/>
              </a:rPr>
              <a:t>Professor Dan Jerker B. Svantesson - Bond University</a:t>
            </a:r>
            <a:endParaRPr lang="en-US" sz="1800" b="1" dirty="0">
              <a:solidFill>
                <a:prstClr val="white"/>
              </a:solidFill>
              <a:effectLst>
                <a:glow>
                  <a:srgbClr val="2FA3EE"/>
                </a:glow>
              </a:effectLst>
              <a:latin typeface="Tw Cen MT" panose="020B0602020104020603"/>
            </a:endParaRPr>
          </a:p>
        </p:txBody>
      </p:sp>
      <p:graphicFrame>
        <p:nvGraphicFramePr>
          <p:cNvPr id="7" name="Object 6">
            <a:hlinkClick r:id="" action="ppaction://ole?verb=0"/>
            <a:extLst>
              <a:ext uri="{FF2B5EF4-FFF2-40B4-BE49-F238E27FC236}">
                <a16:creationId xmlns:a16="http://schemas.microsoft.com/office/drawing/2014/main" id="{3FE8CD56-92E5-469A-A7F8-30B71C39B860}"/>
              </a:ext>
            </a:extLst>
          </p:cNvPr>
          <p:cNvGraphicFramePr>
            <a:graphicFrameLocks/>
          </p:cNvGraphicFramePr>
          <p:nvPr/>
        </p:nvGraphicFramePr>
        <p:xfrm>
          <a:off x="10972800" y="0"/>
          <a:ext cx="1219200" cy="1562100"/>
        </p:xfrm>
        <a:graphic>
          <a:graphicData uri="http://schemas.openxmlformats.org/presentationml/2006/ole">
            <mc:AlternateContent xmlns:mc="http://schemas.openxmlformats.org/markup-compatibility/2006">
              <mc:Choice xmlns:v="urn:schemas-microsoft-com:vml" Requires="v">
                <p:oleObj name="Document" r:id="rId3" imgW="889000" imgH="1270000" progId="Word.Document.8">
                  <p:embed/>
                </p:oleObj>
              </mc:Choice>
              <mc:Fallback>
                <p:oleObj name="Document" r:id="rId3" imgW="889000" imgH="1270000" progId="Word.Document.8">
                  <p:embed/>
                  <p:pic>
                    <p:nvPicPr>
                      <p:cNvPr id="7" name="Object 6">
                        <a:hlinkClick r:id="" action="ppaction://ole?verb=0"/>
                        <a:extLst>
                          <a:ext uri="{FF2B5EF4-FFF2-40B4-BE49-F238E27FC236}">
                            <a16:creationId xmlns:a16="http://schemas.microsoft.com/office/drawing/2014/main" id="{3FE8CD56-92E5-469A-A7F8-30B71C39B860}"/>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72800" y="0"/>
                        <a:ext cx="1219200" cy="156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4" name="Picture 3">
            <a:extLst>
              <a:ext uri="{FF2B5EF4-FFF2-40B4-BE49-F238E27FC236}">
                <a16:creationId xmlns:a16="http://schemas.microsoft.com/office/drawing/2014/main" id="{E15419AA-379E-3D5B-EF66-8CC52D305258}"/>
              </a:ext>
            </a:extLst>
          </p:cNvPr>
          <p:cNvPicPr>
            <a:picLocks noChangeAspect="1"/>
          </p:cNvPicPr>
          <p:nvPr/>
        </p:nvPicPr>
        <p:blipFill rotWithShape="1">
          <a:blip r:embed="rId5"/>
          <a:srcRect t="12201" b="22700"/>
          <a:stretch/>
        </p:blipFill>
        <p:spPr>
          <a:xfrm>
            <a:off x="7320136" y="458230"/>
            <a:ext cx="3456384" cy="4875162"/>
          </a:xfrm>
          <a:prstGeom prst="rect">
            <a:avLst/>
          </a:prstGeom>
        </p:spPr>
      </p:pic>
      <p:pic>
        <p:nvPicPr>
          <p:cNvPr id="5" name="Picture 4">
            <a:extLst>
              <a:ext uri="{FF2B5EF4-FFF2-40B4-BE49-F238E27FC236}">
                <a16:creationId xmlns:a16="http://schemas.microsoft.com/office/drawing/2014/main" id="{6CE000C6-882A-D8AA-3959-51C5A1836D2E}"/>
              </a:ext>
            </a:extLst>
          </p:cNvPr>
          <p:cNvPicPr>
            <a:picLocks noChangeAspect="1"/>
          </p:cNvPicPr>
          <p:nvPr/>
        </p:nvPicPr>
        <p:blipFill>
          <a:blip r:embed="rId6"/>
          <a:stretch>
            <a:fillRect/>
          </a:stretch>
        </p:blipFill>
        <p:spPr>
          <a:xfrm>
            <a:off x="6506075" y="5313939"/>
            <a:ext cx="5084505" cy="1487553"/>
          </a:xfrm>
          <a:prstGeom prst="rect">
            <a:avLst/>
          </a:prstGeom>
        </p:spPr>
      </p:pic>
    </p:spTree>
    <p:extLst>
      <p:ext uri="{BB962C8B-B14F-4D97-AF65-F5344CB8AC3E}">
        <p14:creationId xmlns:p14="http://schemas.microsoft.com/office/powerpoint/2010/main" val="12191086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A35E1-29A8-4014-8AF7-BC9296FF3376}"/>
              </a:ext>
            </a:extLst>
          </p:cNvPr>
          <p:cNvSpPr>
            <a:spLocks noGrp="1"/>
          </p:cNvSpPr>
          <p:nvPr>
            <p:ph type="title"/>
          </p:nvPr>
        </p:nvSpPr>
        <p:spPr>
          <a:xfrm>
            <a:off x="297523" y="789092"/>
            <a:ext cx="4897760" cy="836711"/>
          </a:xfrm>
        </p:spPr>
        <p:txBody>
          <a:bodyPr>
            <a:noAutofit/>
          </a:bodyPr>
          <a:lstStyle/>
          <a:p>
            <a:r>
              <a:rPr lang="en-AU" sz="6000" b="1" dirty="0"/>
              <a:t>What is a ‘cyber militia’?</a:t>
            </a:r>
          </a:p>
        </p:txBody>
      </p:sp>
      <p:sp>
        <p:nvSpPr>
          <p:cNvPr id="3" name="Content Placeholder 2">
            <a:extLst>
              <a:ext uri="{FF2B5EF4-FFF2-40B4-BE49-F238E27FC236}">
                <a16:creationId xmlns:a16="http://schemas.microsoft.com/office/drawing/2014/main" id="{BA348E98-D246-43ED-829F-3CFEEA0A4E99}"/>
              </a:ext>
            </a:extLst>
          </p:cNvPr>
          <p:cNvSpPr>
            <a:spLocks noGrp="1"/>
          </p:cNvSpPr>
          <p:nvPr>
            <p:ph idx="1"/>
          </p:nvPr>
        </p:nvSpPr>
        <p:spPr>
          <a:xfrm>
            <a:off x="443371" y="2420888"/>
            <a:ext cx="11305257" cy="4969922"/>
          </a:xfrm>
        </p:spPr>
        <p:txBody>
          <a:bodyPr>
            <a:normAutofit/>
          </a:bodyPr>
          <a:lstStyle/>
          <a:p>
            <a:pPr marR="0" indent="0" algn="just">
              <a:lnSpc>
                <a:spcPct val="115000"/>
              </a:lnSpc>
              <a:spcBef>
                <a:spcPts val="600"/>
              </a:spcBef>
              <a:spcAft>
                <a:spcPts val="600"/>
              </a:spcAft>
              <a:buNone/>
            </a:pPr>
            <a:r>
              <a:rPr lang="en-US" b="1" i="1" dirty="0">
                <a:effectLst/>
                <a:latin typeface="+mj-lt"/>
                <a:ea typeface="Calibri" panose="020F0502020204030204" pitchFamily="34" charset="0"/>
                <a:cs typeface="Times New Roman" panose="02020603050405020304" pitchFamily="18" charset="0"/>
              </a:rPr>
              <a:t>“A cyber militia undertakes </a:t>
            </a:r>
            <a:r>
              <a:rPr lang="en-US" b="1" i="1" u="sng" dirty="0">
                <a:effectLst/>
                <a:latin typeface="+mj-lt"/>
                <a:ea typeface="Calibri" panose="020F0502020204030204" pitchFamily="34" charset="0"/>
                <a:cs typeface="Times New Roman" panose="02020603050405020304" pitchFamily="18" charset="0"/>
              </a:rPr>
              <a:t>defense-related activities (broadly defined) </a:t>
            </a:r>
            <a:r>
              <a:rPr lang="en-US" b="1" i="1" dirty="0">
                <a:effectLst/>
                <a:latin typeface="+mj-lt"/>
                <a:ea typeface="Calibri" panose="020F0502020204030204" pitchFamily="34" charset="0"/>
                <a:cs typeface="Times New Roman" panose="02020603050405020304" pitchFamily="18" charset="0"/>
              </a:rPr>
              <a:t>in or pertaining to </a:t>
            </a:r>
            <a:r>
              <a:rPr lang="en-US" b="1" i="1" u="sng" dirty="0">
                <a:effectLst/>
                <a:latin typeface="+mj-lt"/>
                <a:ea typeface="Calibri" panose="020F0502020204030204" pitchFamily="34" charset="0"/>
                <a:cs typeface="Times New Roman" panose="02020603050405020304" pitchFamily="18" charset="0"/>
              </a:rPr>
              <a:t>cyberspace</a:t>
            </a:r>
            <a:r>
              <a:rPr lang="en-US" b="1" i="1" dirty="0">
                <a:effectLst/>
                <a:latin typeface="+mj-lt"/>
                <a:ea typeface="Calibri" panose="020F0502020204030204" pitchFamily="34" charset="0"/>
                <a:cs typeface="Times New Roman" panose="02020603050405020304" pitchFamily="18" charset="0"/>
              </a:rPr>
              <a:t> on </a:t>
            </a:r>
            <a:r>
              <a:rPr lang="en-US" b="1" i="1" u="sng" dirty="0">
                <a:effectLst/>
                <a:latin typeface="+mj-lt"/>
                <a:ea typeface="Calibri" panose="020F0502020204030204" pitchFamily="34" charset="0"/>
                <a:cs typeface="Times New Roman" panose="02020603050405020304" pitchFamily="18" charset="0"/>
              </a:rPr>
              <a:t>behalf of a state</a:t>
            </a:r>
            <a:r>
              <a:rPr lang="en-US" b="1" i="1" dirty="0">
                <a:effectLst/>
                <a:latin typeface="+mj-lt"/>
                <a:ea typeface="Calibri" panose="020F0502020204030204" pitchFamily="34" charset="0"/>
                <a:cs typeface="Times New Roman" panose="02020603050405020304" pitchFamily="18" charset="0"/>
              </a:rPr>
              <a:t>, with that </a:t>
            </a:r>
            <a:r>
              <a:rPr lang="en-US" b="1" i="1" u="sng" dirty="0">
                <a:effectLst/>
                <a:latin typeface="+mj-lt"/>
                <a:ea typeface="Calibri" panose="020F0502020204030204" pitchFamily="34" charset="0"/>
                <a:cs typeface="Times New Roman" panose="02020603050405020304" pitchFamily="18" charset="0"/>
              </a:rPr>
              <a:t>state’s formal recognition</a:t>
            </a:r>
            <a:r>
              <a:rPr lang="en-US" b="1" i="1" dirty="0">
                <a:effectLst/>
                <a:latin typeface="+mj-lt"/>
                <a:ea typeface="Calibri" panose="020F0502020204030204" pitchFamily="34" charset="0"/>
                <a:cs typeface="Times New Roman" panose="02020603050405020304" pitchFamily="18" charset="0"/>
              </a:rPr>
              <a:t>, and with some degree of </a:t>
            </a:r>
            <a:r>
              <a:rPr lang="en-US" b="1" i="1" u="sng" dirty="0">
                <a:effectLst/>
                <a:latin typeface="+mj-lt"/>
                <a:ea typeface="Calibri" panose="020F0502020204030204" pitchFamily="34" charset="0"/>
                <a:cs typeface="Times New Roman" panose="02020603050405020304" pitchFamily="18" charset="0"/>
              </a:rPr>
              <a:t>coordination or guidance </a:t>
            </a:r>
            <a:r>
              <a:rPr lang="en-US" b="1" i="1" dirty="0">
                <a:effectLst/>
                <a:latin typeface="+mj-lt"/>
                <a:ea typeface="Calibri" panose="020F0502020204030204" pitchFamily="34" charset="0"/>
                <a:cs typeface="Times New Roman" panose="02020603050405020304" pitchFamily="18" charset="0"/>
              </a:rPr>
              <a:t>on behalf of that state but does so </a:t>
            </a:r>
            <a:r>
              <a:rPr lang="en-US" b="1" i="1" u="sng" dirty="0">
                <a:effectLst/>
                <a:latin typeface="+mj-lt"/>
                <a:ea typeface="Calibri" panose="020F0502020204030204" pitchFamily="34" charset="0"/>
                <a:cs typeface="Times New Roman" panose="02020603050405020304" pitchFamily="18" charset="0"/>
              </a:rPr>
              <a:t>outside the ambit of that state’s regular armed forces or national security structure</a:t>
            </a:r>
            <a:r>
              <a:rPr lang="en-US" b="1" i="1" dirty="0">
                <a:effectLst/>
                <a:latin typeface="+mj-lt"/>
                <a:ea typeface="Calibri" panose="020F0502020204030204" pitchFamily="34" charset="0"/>
                <a:cs typeface="Times New Roman" panose="02020603050405020304" pitchFamily="18" charset="0"/>
              </a:rPr>
              <a:t>. Cyber militias can be ad-hoc, gathering only for a specific occasion, or standing – and there is nothing to prevent the participants from receiving compensation or support, either financial or in the form of training, from the state in question.”</a:t>
            </a:r>
            <a:endParaRPr lang="en-AU" b="1" i="1" dirty="0">
              <a:effectLst/>
              <a:latin typeface="+mj-lt"/>
              <a:ea typeface="Calibri" panose="020F0502020204030204" pitchFamily="34" charset="0"/>
              <a:cs typeface="Times New Roman" panose="02020603050405020304" pitchFamily="18" charset="0"/>
            </a:endParaRPr>
          </a:p>
        </p:txBody>
      </p:sp>
      <p:sp>
        <p:nvSpPr>
          <p:cNvPr id="6" name="Footer Placeholder 4">
            <a:extLst>
              <a:ext uri="{FF2B5EF4-FFF2-40B4-BE49-F238E27FC236}">
                <a16:creationId xmlns:a16="http://schemas.microsoft.com/office/drawing/2014/main" id="{7CAA9B9D-B265-48D3-A8DE-7B4E153D4F4E}"/>
              </a:ext>
            </a:extLst>
          </p:cNvPr>
          <p:cNvSpPr txBox="1">
            <a:spLocks/>
          </p:cNvSpPr>
          <p:nvPr/>
        </p:nvSpPr>
        <p:spPr>
          <a:xfrm>
            <a:off x="90813" y="6443662"/>
            <a:ext cx="5311181" cy="314325"/>
          </a:xfrm>
          <a:prstGeom prst="rect">
            <a:avLst/>
          </a:prstGeom>
          <a:solidFill>
            <a:srgbClr val="0070C0"/>
          </a:solidFill>
        </p:spPr>
        <p:txBody>
          <a:bodyPr vert="horz" lIns="91440" tIns="45720" rIns="91440" bIns="45720" rtlCol="0" anchor="ctr"/>
          <a:lstStyle>
            <a:defPPr>
              <a:defRPr lang="en-US"/>
            </a:defPPr>
            <a:lvl1pPr marL="0" algn="l"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AU" sz="1800" b="1">
                <a:solidFill>
                  <a:prstClr val="white"/>
                </a:solidFill>
                <a:effectLst>
                  <a:glow>
                    <a:srgbClr val="2FA3EE"/>
                  </a:glow>
                </a:effectLst>
                <a:latin typeface="Tw Cen MT" panose="020B0602020104020603"/>
              </a:rPr>
              <a:t>Professor Dan Jerker B. Svantesson - Bond University</a:t>
            </a:r>
            <a:endParaRPr lang="en-US" sz="1800" b="1" dirty="0">
              <a:solidFill>
                <a:prstClr val="white"/>
              </a:solidFill>
              <a:effectLst>
                <a:glow>
                  <a:srgbClr val="2FA3EE"/>
                </a:glow>
              </a:effectLst>
              <a:latin typeface="Tw Cen MT" panose="020B0602020104020603"/>
            </a:endParaRPr>
          </a:p>
        </p:txBody>
      </p:sp>
      <p:graphicFrame>
        <p:nvGraphicFramePr>
          <p:cNvPr id="7" name="Object 6">
            <a:hlinkClick r:id="" action="ppaction://ole?verb=0"/>
            <a:extLst>
              <a:ext uri="{FF2B5EF4-FFF2-40B4-BE49-F238E27FC236}">
                <a16:creationId xmlns:a16="http://schemas.microsoft.com/office/drawing/2014/main" id="{3FE8CD56-92E5-469A-A7F8-30B71C39B860}"/>
              </a:ext>
            </a:extLst>
          </p:cNvPr>
          <p:cNvGraphicFramePr>
            <a:graphicFrameLocks/>
          </p:cNvGraphicFramePr>
          <p:nvPr/>
        </p:nvGraphicFramePr>
        <p:xfrm>
          <a:off x="10972800" y="0"/>
          <a:ext cx="1219200" cy="1562100"/>
        </p:xfrm>
        <a:graphic>
          <a:graphicData uri="http://schemas.openxmlformats.org/presentationml/2006/ole">
            <mc:AlternateContent xmlns:mc="http://schemas.openxmlformats.org/markup-compatibility/2006">
              <mc:Choice xmlns:v="urn:schemas-microsoft-com:vml" Requires="v">
                <p:oleObj name="Document" r:id="rId3" imgW="889000" imgH="1270000" progId="Word.Document.8">
                  <p:embed/>
                </p:oleObj>
              </mc:Choice>
              <mc:Fallback>
                <p:oleObj name="Document" r:id="rId3" imgW="889000" imgH="1270000" progId="Word.Document.8">
                  <p:embed/>
                  <p:pic>
                    <p:nvPicPr>
                      <p:cNvPr id="7" name="Object 6">
                        <a:hlinkClick r:id="" action="ppaction://ole?verb=0"/>
                        <a:extLst>
                          <a:ext uri="{FF2B5EF4-FFF2-40B4-BE49-F238E27FC236}">
                            <a16:creationId xmlns:a16="http://schemas.microsoft.com/office/drawing/2014/main" id="{3FE8CD56-92E5-469A-A7F8-30B71C39B860}"/>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72800" y="0"/>
                        <a:ext cx="1219200" cy="156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4" name="Picture 3">
            <a:extLst>
              <a:ext uri="{FF2B5EF4-FFF2-40B4-BE49-F238E27FC236}">
                <a16:creationId xmlns:a16="http://schemas.microsoft.com/office/drawing/2014/main" id="{6D70E1C9-79BB-D0B9-8551-BBE5334A7BA5}"/>
              </a:ext>
            </a:extLst>
          </p:cNvPr>
          <p:cNvPicPr>
            <a:picLocks noChangeAspect="1"/>
          </p:cNvPicPr>
          <p:nvPr/>
        </p:nvPicPr>
        <p:blipFill>
          <a:blip r:embed="rId5"/>
          <a:stretch>
            <a:fillRect/>
          </a:stretch>
        </p:blipFill>
        <p:spPr>
          <a:xfrm>
            <a:off x="6406091" y="73664"/>
            <a:ext cx="3383573" cy="2371550"/>
          </a:xfrm>
          <a:prstGeom prst="rect">
            <a:avLst/>
          </a:prstGeom>
        </p:spPr>
      </p:pic>
    </p:spTree>
    <p:extLst>
      <p:ext uri="{BB962C8B-B14F-4D97-AF65-F5344CB8AC3E}">
        <p14:creationId xmlns:p14="http://schemas.microsoft.com/office/powerpoint/2010/main" val="1005372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A35E1-29A8-4014-8AF7-BC9296FF3376}"/>
              </a:ext>
            </a:extLst>
          </p:cNvPr>
          <p:cNvSpPr>
            <a:spLocks noGrp="1"/>
          </p:cNvSpPr>
          <p:nvPr>
            <p:ph type="title"/>
          </p:nvPr>
        </p:nvSpPr>
        <p:spPr>
          <a:xfrm>
            <a:off x="838200" y="468420"/>
            <a:ext cx="10515600" cy="836711"/>
          </a:xfrm>
        </p:spPr>
        <p:txBody>
          <a:bodyPr>
            <a:noAutofit/>
          </a:bodyPr>
          <a:lstStyle/>
          <a:p>
            <a:r>
              <a:rPr lang="en-AU" sz="6000" b="1" dirty="0"/>
              <a:t>A ‘cyber militia’ is not:</a:t>
            </a:r>
          </a:p>
        </p:txBody>
      </p:sp>
      <p:sp>
        <p:nvSpPr>
          <p:cNvPr id="3" name="Content Placeholder 2">
            <a:extLst>
              <a:ext uri="{FF2B5EF4-FFF2-40B4-BE49-F238E27FC236}">
                <a16:creationId xmlns:a16="http://schemas.microsoft.com/office/drawing/2014/main" id="{BA348E98-D246-43ED-829F-3CFEEA0A4E99}"/>
              </a:ext>
            </a:extLst>
          </p:cNvPr>
          <p:cNvSpPr>
            <a:spLocks noGrp="1"/>
          </p:cNvSpPr>
          <p:nvPr>
            <p:ph idx="1"/>
          </p:nvPr>
        </p:nvSpPr>
        <p:spPr>
          <a:xfrm>
            <a:off x="407367" y="1562100"/>
            <a:ext cx="11305257" cy="4969922"/>
          </a:xfrm>
        </p:spPr>
        <p:txBody>
          <a:bodyPr>
            <a:normAutofit fontScale="92500" lnSpcReduction="10000"/>
          </a:bodyPr>
          <a:lstStyle/>
          <a:p>
            <a:pPr marL="742950" marR="0" indent="-514350" algn="just">
              <a:lnSpc>
                <a:spcPct val="115000"/>
              </a:lnSpc>
              <a:spcBef>
                <a:spcPts val="600"/>
              </a:spcBef>
              <a:spcAft>
                <a:spcPts val="600"/>
              </a:spcAft>
              <a:buFont typeface="+mj-lt"/>
              <a:buAutoNum type="arabicParenR"/>
            </a:pPr>
            <a:r>
              <a:rPr lang="en-GB" sz="3600" b="1" dirty="0">
                <a:effectLst/>
                <a:latin typeface="+mj-lt"/>
                <a:ea typeface="Calibri" panose="020F0502020204030204" pitchFamily="34" charset="0"/>
                <a:cs typeface="Times New Roman" panose="02020603050405020304" pitchFamily="18" charset="0"/>
              </a:rPr>
              <a:t>Traditional (criminal) non-state actor;</a:t>
            </a:r>
          </a:p>
          <a:p>
            <a:pPr marL="742950" marR="0" indent="-514350" algn="just">
              <a:lnSpc>
                <a:spcPct val="115000"/>
              </a:lnSpc>
              <a:spcBef>
                <a:spcPts val="600"/>
              </a:spcBef>
              <a:spcAft>
                <a:spcPts val="600"/>
              </a:spcAft>
              <a:buFont typeface="+mj-lt"/>
              <a:buAutoNum type="arabicParenR"/>
            </a:pPr>
            <a:r>
              <a:rPr lang="en-AU" sz="3600" b="1" dirty="0">
                <a:effectLst/>
                <a:latin typeface="+mj-lt"/>
                <a:ea typeface="Calibri" panose="020F0502020204030204" pitchFamily="34" charset="0"/>
                <a:cs typeface="Times New Roman" panose="02020603050405020304" pitchFamily="18" charset="0"/>
              </a:rPr>
              <a:t>Cyber vigilantes;</a:t>
            </a:r>
          </a:p>
          <a:p>
            <a:pPr marL="742950" marR="0" indent="-514350" algn="just">
              <a:lnSpc>
                <a:spcPct val="115000"/>
              </a:lnSpc>
              <a:spcBef>
                <a:spcPts val="600"/>
              </a:spcBef>
              <a:spcAft>
                <a:spcPts val="600"/>
              </a:spcAft>
              <a:buFont typeface="+mj-lt"/>
              <a:buAutoNum type="arabicParenR"/>
            </a:pPr>
            <a:r>
              <a:rPr lang="en-AU" sz="3600" b="1" dirty="0">
                <a:latin typeface="+mj-lt"/>
                <a:ea typeface="Calibri" panose="020F0502020204030204" pitchFamily="34" charset="0"/>
                <a:cs typeface="Times New Roman" panose="02020603050405020304" pitchFamily="18" charset="0"/>
              </a:rPr>
              <a:t>Journalists;</a:t>
            </a:r>
          </a:p>
          <a:p>
            <a:pPr marL="742950" marR="0" indent="-514350" algn="just">
              <a:lnSpc>
                <a:spcPct val="115000"/>
              </a:lnSpc>
              <a:spcBef>
                <a:spcPts val="600"/>
              </a:spcBef>
              <a:spcAft>
                <a:spcPts val="600"/>
              </a:spcAft>
              <a:buFont typeface="+mj-lt"/>
              <a:buAutoNum type="arabicParenR"/>
            </a:pPr>
            <a:r>
              <a:rPr lang="en-AU" sz="3600" b="1" dirty="0">
                <a:effectLst/>
                <a:latin typeface="+mj-lt"/>
                <a:ea typeface="Calibri" panose="020F0502020204030204" pitchFamily="34" charset="0"/>
                <a:cs typeface="Times New Roman" panose="02020603050405020304" pitchFamily="18" charset="0"/>
              </a:rPr>
              <a:t>Private sector actors;</a:t>
            </a:r>
          </a:p>
          <a:p>
            <a:pPr marL="742950" marR="0" indent="-514350" algn="just">
              <a:lnSpc>
                <a:spcPct val="115000"/>
              </a:lnSpc>
              <a:spcBef>
                <a:spcPts val="600"/>
              </a:spcBef>
              <a:spcAft>
                <a:spcPts val="600"/>
              </a:spcAft>
              <a:buFont typeface="+mj-lt"/>
              <a:buAutoNum type="arabicParenR"/>
            </a:pPr>
            <a:r>
              <a:rPr lang="en-US" sz="3600" b="1" dirty="0">
                <a:latin typeface="+mj-lt"/>
                <a:ea typeface="Calibri" panose="020F0502020204030204" pitchFamily="34" charset="0"/>
                <a:cs typeface="Times New Roman" panose="02020603050405020304" pitchFamily="18" charset="0"/>
              </a:rPr>
              <a:t>M</a:t>
            </a:r>
            <a:r>
              <a:rPr lang="en-US" sz="3600" b="1" dirty="0">
                <a:effectLst/>
                <a:latin typeface="+mj-lt"/>
                <a:ea typeface="Calibri" panose="020F0502020204030204" pitchFamily="34" charset="0"/>
                <a:cs typeface="Times New Roman" panose="02020603050405020304" pitchFamily="18" charset="0"/>
              </a:rPr>
              <a:t>ilitary and national security branches;</a:t>
            </a:r>
          </a:p>
          <a:p>
            <a:pPr marL="742950" marR="0" indent="-514350" algn="just">
              <a:lnSpc>
                <a:spcPct val="115000"/>
              </a:lnSpc>
              <a:spcBef>
                <a:spcPts val="600"/>
              </a:spcBef>
              <a:spcAft>
                <a:spcPts val="600"/>
              </a:spcAft>
              <a:buFont typeface="+mj-lt"/>
              <a:buAutoNum type="arabicParenR"/>
            </a:pPr>
            <a:r>
              <a:rPr lang="en-AU" sz="3600" b="1" dirty="0">
                <a:latin typeface="+mj-lt"/>
                <a:ea typeface="Calibri" panose="020F0502020204030204" pitchFamily="34" charset="0"/>
                <a:cs typeface="Times New Roman" panose="02020603050405020304" pitchFamily="18" charset="0"/>
              </a:rPr>
              <a:t>C</a:t>
            </a:r>
            <a:r>
              <a:rPr lang="en-AU" sz="3600" b="1" dirty="0">
                <a:effectLst/>
                <a:latin typeface="+mj-lt"/>
                <a:ea typeface="Calibri" panose="020F0502020204030204" pitchFamily="34" charset="0"/>
                <a:cs typeface="Times New Roman" panose="02020603050405020304" pitchFamily="18" charset="0"/>
              </a:rPr>
              <a:t>onscripted “cyber warriors”; or</a:t>
            </a:r>
          </a:p>
          <a:p>
            <a:pPr marL="742950" marR="0" indent="-514350" algn="just">
              <a:lnSpc>
                <a:spcPct val="115000"/>
              </a:lnSpc>
              <a:spcBef>
                <a:spcPts val="600"/>
              </a:spcBef>
              <a:spcAft>
                <a:spcPts val="600"/>
              </a:spcAft>
              <a:buFont typeface="+mj-lt"/>
              <a:buAutoNum type="arabicParenR"/>
            </a:pPr>
            <a:r>
              <a:rPr lang="en-AU" sz="3600" b="1" dirty="0">
                <a:effectLst/>
                <a:latin typeface="+mj-lt"/>
                <a:ea typeface="Calibri" panose="020F0502020204030204" pitchFamily="34" charset="0"/>
                <a:cs typeface="Times New Roman" panose="02020603050405020304" pitchFamily="18" charset="0"/>
              </a:rPr>
              <a:t>“Cyber home guard”.</a:t>
            </a:r>
          </a:p>
        </p:txBody>
      </p:sp>
      <p:sp>
        <p:nvSpPr>
          <p:cNvPr id="6" name="Footer Placeholder 4">
            <a:extLst>
              <a:ext uri="{FF2B5EF4-FFF2-40B4-BE49-F238E27FC236}">
                <a16:creationId xmlns:a16="http://schemas.microsoft.com/office/drawing/2014/main" id="{7CAA9B9D-B265-48D3-A8DE-7B4E153D4F4E}"/>
              </a:ext>
            </a:extLst>
          </p:cNvPr>
          <p:cNvSpPr txBox="1">
            <a:spLocks/>
          </p:cNvSpPr>
          <p:nvPr/>
        </p:nvSpPr>
        <p:spPr>
          <a:xfrm>
            <a:off x="90813" y="6443662"/>
            <a:ext cx="5311181" cy="314325"/>
          </a:xfrm>
          <a:prstGeom prst="rect">
            <a:avLst/>
          </a:prstGeom>
          <a:solidFill>
            <a:srgbClr val="0070C0"/>
          </a:solidFill>
        </p:spPr>
        <p:txBody>
          <a:bodyPr vert="horz" lIns="91440" tIns="45720" rIns="91440" bIns="45720" rtlCol="0" anchor="ctr"/>
          <a:lstStyle>
            <a:defPPr>
              <a:defRPr lang="en-US"/>
            </a:defPPr>
            <a:lvl1pPr marL="0" algn="l"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AU" sz="1800" b="1">
                <a:solidFill>
                  <a:prstClr val="white"/>
                </a:solidFill>
                <a:effectLst>
                  <a:glow>
                    <a:srgbClr val="2FA3EE"/>
                  </a:glow>
                </a:effectLst>
                <a:latin typeface="Tw Cen MT" panose="020B0602020104020603"/>
              </a:rPr>
              <a:t>Professor Dan Jerker B. Svantesson - Bond University</a:t>
            </a:r>
            <a:endParaRPr lang="en-US" sz="1800" b="1" dirty="0">
              <a:solidFill>
                <a:prstClr val="white"/>
              </a:solidFill>
              <a:effectLst>
                <a:glow>
                  <a:srgbClr val="2FA3EE"/>
                </a:glow>
              </a:effectLst>
              <a:latin typeface="Tw Cen MT" panose="020B0602020104020603"/>
            </a:endParaRPr>
          </a:p>
        </p:txBody>
      </p:sp>
      <p:graphicFrame>
        <p:nvGraphicFramePr>
          <p:cNvPr id="7" name="Object 6">
            <a:hlinkClick r:id="" action="ppaction://ole?verb=0"/>
            <a:extLst>
              <a:ext uri="{FF2B5EF4-FFF2-40B4-BE49-F238E27FC236}">
                <a16:creationId xmlns:a16="http://schemas.microsoft.com/office/drawing/2014/main" id="{3FE8CD56-92E5-469A-A7F8-30B71C39B860}"/>
              </a:ext>
            </a:extLst>
          </p:cNvPr>
          <p:cNvGraphicFramePr>
            <a:graphicFrameLocks/>
          </p:cNvGraphicFramePr>
          <p:nvPr/>
        </p:nvGraphicFramePr>
        <p:xfrm>
          <a:off x="10972800" y="0"/>
          <a:ext cx="1219200" cy="1562100"/>
        </p:xfrm>
        <a:graphic>
          <a:graphicData uri="http://schemas.openxmlformats.org/presentationml/2006/ole">
            <mc:AlternateContent xmlns:mc="http://schemas.openxmlformats.org/markup-compatibility/2006">
              <mc:Choice xmlns:v="urn:schemas-microsoft-com:vml" Requires="v">
                <p:oleObj name="Document" r:id="rId3" imgW="889000" imgH="1270000" progId="Word.Document.8">
                  <p:embed/>
                </p:oleObj>
              </mc:Choice>
              <mc:Fallback>
                <p:oleObj name="Document" r:id="rId3" imgW="889000" imgH="1270000" progId="Word.Document.8">
                  <p:embed/>
                  <p:pic>
                    <p:nvPicPr>
                      <p:cNvPr id="7" name="Object 6">
                        <a:hlinkClick r:id="" action="ppaction://ole?verb=0"/>
                        <a:extLst>
                          <a:ext uri="{FF2B5EF4-FFF2-40B4-BE49-F238E27FC236}">
                            <a16:creationId xmlns:a16="http://schemas.microsoft.com/office/drawing/2014/main" id="{3FE8CD56-92E5-469A-A7F8-30B71C39B860}"/>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72800" y="0"/>
                        <a:ext cx="1219200" cy="156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758249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A35E1-29A8-4014-8AF7-BC9296FF3376}"/>
              </a:ext>
            </a:extLst>
          </p:cNvPr>
          <p:cNvSpPr>
            <a:spLocks noGrp="1"/>
          </p:cNvSpPr>
          <p:nvPr>
            <p:ph type="title"/>
          </p:nvPr>
        </p:nvSpPr>
        <p:spPr>
          <a:xfrm>
            <a:off x="191344" y="468420"/>
            <a:ext cx="10585176" cy="836711"/>
          </a:xfrm>
        </p:spPr>
        <p:txBody>
          <a:bodyPr>
            <a:noAutofit/>
          </a:bodyPr>
          <a:lstStyle/>
          <a:p>
            <a:r>
              <a:rPr lang="en-US" sz="6000" b="1" dirty="0"/>
              <a:t>Some advantages of formally </a:t>
            </a:r>
            <a:r>
              <a:rPr lang="en-US" sz="6000" b="1" dirty="0" err="1"/>
              <a:t>recognising</a:t>
            </a:r>
            <a:r>
              <a:rPr lang="en-US" sz="6000" b="1" dirty="0"/>
              <a:t> a ‘cyber militia’</a:t>
            </a:r>
            <a:r>
              <a:rPr lang="en-AU" sz="6000" b="1" dirty="0"/>
              <a:t>:</a:t>
            </a:r>
          </a:p>
        </p:txBody>
      </p:sp>
      <p:sp>
        <p:nvSpPr>
          <p:cNvPr id="3" name="Content Placeholder 2">
            <a:extLst>
              <a:ext uri="{FF2B5EF4-FFF2-40B4-BE49-F238E27FC236}">
                <a16:creationId xmlns:a16="http://schemas.microsoft.com/office/drawing/2014/main" id="{BA348E98-D246-43ED-829F-3CFEEA0A4E99}"/>
              </a:ext>
            </a:extLst>
          </p:cNvPr>
          <p:cNvSpPr>
            <a:spLocks noGrp="1"/>
          </p:cNvSpPr>
          <p:nvPr>
            <p:ph idx="1"/>
          </p:nvPr>
        </p:nvSpPr>
        <p:spPr>
          <a:xfrm>
            <a:off x="407367" y="1844824"/>
            <a:ext cx="11305257" cy="4687198"/>
          </a:xfrm>
        </p:spPr>
        <p:txBody>
          <a:bodyPr>
            <a:normAutofit/>
          </a:bodyPr>
          <a:lstStyle/>
          <a:p>
            <a:pPr marL="742950" marR="0" indent="-514350" algn="just">
              <a:lnSpc>
                <a:spcPct val="115000"/>
              </a:lnSpc>
              <a:spcBef>
                <a:spcPts val="600"/>
              </a:spcBef>
              <a:spcAft>
                <a:spcPts val="600"/>
              </a:spcAft>
              <a:buFont typeface="+mj-lt"/>
              <a:buAutoNum type="arabicParenR"/>
            </a:pPr>
            <a:r>
              <a:rPr lang="en-GB" sz="2400" b="1" dirty="0">
                <a:effectLst/>
                <a:latin typeface="+mj-lt"/>
                <a:ea typeface="Calibri" panose="020F0502020204030204" pitchFamily="34" charset="0"/>
                <a:cs typeface="Times New Roman" panose="02020603050405020304" pitchFamily="18" charset="0"/>
              </a:rPr>
              <a:t>Already happening, so we need to do something;</a:t>
            </a:r>
          </a:p>
          <a:p>
            <a:pPr marL="742950" marR="0" indent="-514350" algn="just">
              <a:lnSpc>
                <a:spcPct val="115000"/>
              </a:lnSpc>
              <a:spcBef>
                <a:spcPts val="600"/>
              </a:spcBef>
              <a:spcAft>
                <a:spcPts val="600"/>
              </a:spcAft>
              <a:buFont typeface="+mj-lt"/>
              <a:buAutoNum type="arabicParenR"/>
            </a:pPr>
            <a:r>
              <a:rPr lang="en-AU" sz="2400" b="1" dirty="0">
                <a:latin typeface="+mj-lt"/>
                <a:ea typeface="Calibri" panose="020F0502020204030204" pitchFamily="34" charset="0"/>
                <a:cs typeface="Times New Roman" panose="02020603050405020304" pitchFamily="18" charset="0"/>
              </a:rPr>
              <a:t>E</a:t>
            </a:r>
            <a:r>
              <a:rPr lang="en-AU" sz="2400" b="1" dirty="0">
                <a:effectLst/>
                <a:latin typeface="+mj-lt"/>
                <a:ea typeface="Calibri" panose="020F0502020204030204" pitchFamily="34" charset="0"/>
                <a:cs typeface="Times New Roman" panose="02020603050405020304" pitchFamily="18" charset="0"/>
              </a:rPr>
              <a:t>nhance efficiency;</a:t>
            </a:r>
          </a:p>
          <a:p>
            <a:pPr marL="742950" marR="0" indent="-514350" algn="just">
              <a:lnSpc>
                <a:spcPct val="115000"/>
              </a:lnSpc>
              <a:spcBef>
                <a:spcPts val="600"/>
              </a:spcBef>
              <a:spcAft>
                <a:spcPts val="600"/>
              </a:spcAft>
              <a:buFont typeface="+mj-lt"/>
              <a:buAutoNum type="arabicParenR"/>
            </a:pPr>
            <a:r>
              <a:rPr lang="en-AU" sz="2400" b="1" dirty="0">
                <a:latin typeface="+mj-lt"/>
                <a:ea typeface="Calibri" panose="020F0502020204030204" pitchFamily="34" charset="0"/>
                <a:cs typeface="Times New Roman" panose="02020603050405020304" pitchFamily="18" charset="0"/>
              </a:rPr>
              <a:t>T</a:t>
            </a:r>
            <a:r>
              <a:rPr lang="en-AU" sz="2400" b="1" dirty="0">
                <a:effectLst/>
                <a:latin typeface="+mj-lt"/>
                <a:ea typeface="Calibri" panose="020F0502020204030204" pitchFamily="34" charset="0"/>
                <a:cs typeface="Times New Roman" panose="02020603050405020304" pitchFamily="18" charset="0"/>
              </a:rPr>
              <a:t>ransparency and accountability;</a:t>
            </a:r>
          </a:p>
          <a:p>
            <a:pPr marL="742950" marR="0" indent="-514350" algn="just">
              <a:lnSpc>
                <a:spcPct val="115000"/>
              </a:lnSpc>
              <a:spcBef>
                <a:spcPts val="600"/>
              </a:spcBef>
              <a:spcAft>
                <a:spcPts val="600"/>
              </a:spcAft>
              <a:buFont typeface="+mj-lt"/>
              <a:buAutoNum type="arabicParenR"/>
            </a:pPr>
            <a:r>
              <a:rPr lang="en-AU" sz="2400" b="1" dirty="0">
                <a:latin typeface="+mj-lt"/>
                <a:ea typeface="Calibri" panose="020F0502020204030204" pitchFamily="34" charset="0"/>
                <a:cs typeface="Times New Roman" panose="02020603050405020304" pitchFamily="18" charset="0"/>
              </a:rPr>
              <a:t>Clarity and a</a:t>
            </a:r>
            <a:r>
              <a:rPr lang="en-AU" sz="2400" b="1" dirty="0">
                <a:effectLst/>
                <a:latin typeface="+mj-lt"/>
                <a:ea typeface="Calibri" panose="020F0502020204030204" pitchFamily="34" charset="0"/>
                <a:cs typeface="Times New Roman" panose="02020603050405020304" pitchFamily="18" charset="0"/>
              </a:rPr>
              <a:t>ppropriate legal safeguards;</a:t>
            </a:r>
          </a:p>
          <a:p>
            <a:pPr marL="742950" marR="0" indent="-514350" algn="just">
              <a:lnSpc>
                <a:spcPct val="115000"/>
              </a:lnSpc>
              <a:spcBef>
                <a:spcPts val="600"/>
              </a:spcBef>
              <a:spcAft>
                <a:spcPts val="600"/>
              </a:spcAft>
              <a:buFont typeface="+mj-lt"/>
              <a:buAutoNum type="arabicParenR"/>
            </a:pPr>
            <a:r>
              <a:rPr lang="en-AU" sz="2400" b="1" dirty="0">
                <a:latin typeface="+mj-lt"/>
                <a:ea typeface="Calibri" panose="020F0502020204030204" pitchFamily="34" charset="0"/>
                <a:cs typeface="Times New Roman" panose="02020603050405020304" pitchFamily="18" charset="0"/>
              </a:rPr>
              <a:t>(ICT-literacy);</a:t>
            </a:r>
          </a:p>
          <a:p>
            <a:pPr marL="742950" marR="0" indent="-514350" algn="just">
              <a:lnSpc>
                <a:spcPct val="115000"/>
              </a:lnSpc>
              <a:spcBef>
                <a:spcPts val="600"/>
              </a:spcBef>
              <a:spcAft>
                <a:spcPts val="600"/>
              </a:spcAft>
              <a:buFont typeface="+mj-lt"/>
              <a:buAutoNum type="arabicParenR"/>
            </a:pPr>
            <a:r>
              <a:rPr lang="en-AU" sz="2400" b="1" dirty="0">
                <a:latin typeface="+mj-lt"/>
                <a:ea typeface="Calibri" panose="020F0502020204030204" pitchFamily="34" charset="0"/>
                <a:cs typeface="Times New Roman" panose="02020603050405020304" pitchFamily="18" charset="0"/>
              </a:rPr>
              <a:t>‘</a:t>
            </a:r>
            <a:r>
              <a:rPr lang="en-AU" sz="2400" b="1" dirty="0" err="1">
                <a:latin typeface="+mj-lt"/>
                <a:ea typeface="Calibri" panose="020F0502020204030204" pitchFamily="34" charset="0"/>
                <a:cs typeface="Times New Roman" panose="02020603050405020304" pitchFamily="18" charset="0"/>
              </a:rPr>
              <a:t>Totalförsvar</a:t>
            </a:r>
            <a:r>
              <a:rPr lang="en-AU" sz="2400" b="1" dirty="0">
                <a:latin typeface="+mj-lt"/>
                <a:ea typeface="Calibri" panose="020F0502020204030204" pitchFamily="34" charset="0"/>
                <a:cs typeface="Times New Roman" panose="02020603050405020304" pitchFamily="18" charset="0"/>
              </a:rPr>
              <a:t> mentality’; </a:t>
            </a:r>
          </a:p>
          <a:p>
            <a:pPr marL="742950" indent="-514350" algn="just">
              <a:lnSpc>
                <a:spcPct val="115000"/>
              </a:lnSpc>
              <a:spcBef>
                <a:spcPts val="600"/>
              </a:spcBef>
              <a:spcAft>
                <a:spcPts val="600"/>
              </a:spcAft>
              <a:buFont typeface="+mj-lt"/>
              <a:buAutoNum type="arabicParenR"/>
            </a:pPr>
            <a:r>
              <a:rPr lang="en-AU" sz="2400" b="1" dirty="0">
                <a:latin typeface="+mj-lt"/>
                <a:ea typeface="Calibri" panose="020F0502020204030204" pitchFamily="34" charset="0"/>
                <a:cs typeface="Times New Roman" panose="02020603050405020304" pitchFamily="18" charset="0"/>
              </a:rPr>
              <a:t>Recruitment tool; and</a:t>
            </a:r>
          </a:p>
          <a:p>
            <a:pPr marL="742950" marR="0" indent="-514350" algn="just">
              <a:lnSpc>
                <a:spcPct val="115000"/>
              </a:lnSpc>
              <a:spcBef>
                <a:spcPts val="600"/>
              </a:spcBef>
              <a:spcAft>
                <a:spcPts val="600"/>
              </a:spcAft>
              <a:buFont typeface="+mj-lt"/>
              <a:buAutoNum type="arabicParenR"/>
            </a:pPr>
            <a:r>
              <a:rPr lang="en-AU" sz="2400" b="1" dirty="0">
                <a:latin typeface="+mj-lt"/>
                <a:ea typeface="Calibri" panose="020F0502020204030204" pitchFamily="34" charset="0"/>
                <a:cs typeface="Times New Roman" panose="02020603050405020304" pitchFamily="18" charset="0"/>
              </a:rPr>
              <a:t>Deterrence (preserving peace). </a:t>
            </a:r>
            <a:endParaRPr lang="en-AU" sz="2400" b="1" dirty="0">
              <a:effectLst/>
              <a:latin typeface="+mj-lt"/>
              <a:ea typeface="Calibri" panose="020F0502020204030204" pitchFamily="34" charset="0"/>
              <a:cs typeface="Times New Roman" panose="02020603050405020304" pitchFamily="18" charset="0"/>
            </a:endParaRPr>
          </a:p>
        </p:txBody>
      </p:sp>
      <p:sp>
        <p:nvSpPr>
          <p:cNvPr id="6" name="Footer Placeholder 4">
            <a:extLst>
              <a:ext uri="{FF2B5EF4-FFF2-40B4-BE49-F238E27FC236}">
                <a16:creationId xmlns:a16="http://schemas.microsoft.com/office/drawing/2014/main" id="{7CAA9B9D-B265-48D3-A8DE-7B4E153D4F4E}"/>
              </a:ext>
            </a:extLst>
          </p:cNvPr>
          <p:cNvSpPr txBox="1">
            <a:spLocks/>
          </p:cNvSpPr>
          <p:nvPr/>
        </p:nvSpPr>
        <p:spPr>
          <a:xfrm>
            <a:off x="90813" y="6443662"/>
            <a:ext cx="5311181" cy="314325"/>
          </a:xfrm>
          <a:prstGeom prst="rect">
            <a:avLst/>
          </a:prstGeom>
          <a:solidFill>
            <a:srgbClr val="0070C0"/>
          </a:solidFill>
        </p:spPr>
        <p:txBody>
          <a:bodyPr vert="horz" lIns="91440" tIns="45720" rIns="91440" bIns="45720" rtlCol="0" anchor="ctr"/>
          <a:lstStyle>
            <a:defPPr>
              <a:defRPr lang="en-US"/>
            </a:defPPr>
            <a:lvl1pPr marL="0" algn="l"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AU" sz="1800" b="1">
                <a:solidFill>
                  <a:prstClr val="white"/>
                </a:solidFill>
                <a:effectLst>
                  <a:glow>
                    <a:srgbClr val="2FA3EE"/>
                  </a:glow>
                </a:effectLst>
                <a:latin typeface="Tw Cen MT" panose="020B0602020104020603"/>
              </a:rPr>
              <a:t>Professor Dan Jerker B. Svantesson - Bond University</a:t>
            </a:r>
            <a:endParaRPr lang="en-US" sz="1800" b="1" dirty="0">
              <a:solidFill>
                <a:prstClr val="white"/>
              </a:solidFill>
              <a:effectLst>
                <a:glow>
                  <a:srgbClr val="2FA3EE"/>
                </a:glow>
              </a:effectLst>
              <a:latin typeface="Tw Cen MT" panose="020B0602020104020603"/>
            </a:endParaRPr>
          </a:p>
        </p:txBody>
      </p:sp>
      <p:graphicFrame>
        <p:nvGraphicFramePr>
          <p:cNvPr id="7" name="Object 6">
            <a:hlinkClick r:id="" action="ppaction://ole?verb=0"/>
            <a:extLst>
              <a:ext uri="{FF2B5EF4-FFF2-40B4-BE49-F238E27FC236}">
                <a16:creationId xmlns:a16="http://schemas.microsoft.com/office/drawing/2014/main" id="{3FE8CD56-92E5-469A-A7F8-30B71C39B860}"/>
              </a:ext>
            </a:extLst>
          </p:cNvPr>
          <p:cNvGraphicFramePr>
            <a:graphicFrameLocks/>
          </p:cNvGraphicFramePr>
          <p:nvPr/>
        </p:nvGraphicFramePr>
        <p:xfrm>
          <a:off x="10972800" y="0"/>
          <a:ext cx="1219200" cy="1562100"/>
        </p:xfrm>
        <a:graphic>
          <a:graphicData uri="http://schemas.openxmlformats.org/presentationml/2006/ole">
            <mc:AlternateContent xmlns:mc="http://schemas.openxmlformats.org/markup-compatibility/2006">
              <mc:Choice xmlns:v="urn:schemas-microsoft-com:vml" Requires="v">
                <p:oleObj name="Document" r:id="rId3" imgW="889000" imgH="1270000" progId="Word.Document.8">
                  <p:embed/>
                </p:oleObj>
              </mc:Choice>
              <mc:Fallback>
                <p:oleObj name="Document" r:id="rId3" imgW="889000" imgH="1270000" progId="Word.Document.8">
                  <p:embed/>
                  <p:pic>
                    <p:nvPicPr>
                      <p:cNvPr id="7" name="Object 6">
                        <a:hlinkClick r:id="" action="ppaction://ole?verb=0"/>
                        <a:extLst>
                          <a:ext uri="{FF2B5EF4-FFF2-40B4-BE49-F238E27FC236}">
                            <a16:creationId xmlns:a16="http://schemas.microsoft.com/office/drawing/2014/main" id="{3FE8CD56-92E5-469A-A7F8-30B71C39B860}"/>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72800" y="0"/>
                        <a:ext cx="1219200" cy="156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extBox 3">
            <a:extLst>
              <a:ext uri="{FF2B5EF4-FFF2-40B4-BE49-F238E27FC236}">
                <a16:creationId xmlns:a16="http://schemas.microsoft.com/office/drawing/2014/main" id="{A27F0F2F-838D-75B2-C2BA-67DEE7A033F7}"/>
              </a:ext>
            </a:extLst>
          </p:cNvPr>
          <p:cNvSpPr txBox="1"/>
          <p:nvPr/>
        </p:nvSpPr>
        <p:spPr>
          <a:xfrm>
            <a:off x="8472264" y="1993099"/>
            <a:ext cx="2952328" cy="378565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w="53975">
            <a:solidFill>
              <a:schemeClr val="tx1"/>
            </a:solidFill>
          </a:ln>
        </p:spPr>
        <p:txBody>
          <a:bodyPr wrap="square" rtlCol="0">
            <a:spAutoFit/>
          </a:bodyPr>
          <a:lstStyle/>
          <a:p>
            <a:pPr algn="ctr"/>
            <a:r>
              <a:rPr lang="en-US" sz="2000" dirty="0"/>
              <a:t>“States must not use proxies to commit internationally wrongful acts using ICTs (information and communications technology), and should seek to ensure that their territory is not used by non-State actors to commit such acts.” (A/76/135)</a:t>
            </a:r>
            <a:endParaRPr lang="en-AU" sz="2000" dirty="0"/>
          </a:p>
        </p:txBody>
      </p:sp>
    </p:spTree>
    <p:extLst>
      <p:ext uri="{BB962C8B-B14F-4D97-AF65-F5344CB8AC3E}">
        <p14:creationId xmlns:p14="http://schemas.microsoft.com/office/powerpoint/2010/main" val="3793784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A35E1-29A8-4014-8AF7-BC9296FF3376}"/>
              </a:ext>
            </a:extLst>
          </p:cNvPr>
          <p:cNvSpPr>
            <a:spLocks noGrp="1"/>
          </p:cNvSpPr>
          <p:nvPr>
            <p:ph type="title"/>
          </p:nvPr>
        </p:nvSpPr>
        <p:spPr>
          <a:xfrm>
            <a:off x="838200" y="468420"/>
            <a:ext cx="10515600" cy="836711"/>
          </a:xfrm>
        </p:spPr>
        <p:txBody>
          <a:bodyPr>
            <a:noAutofit/>
          </a:bodyPr>
          <a:lstStyle/>
          <a:p>
            <a:r>
              <a:rPr lang="en-AU" sz="6000" b="1" dirty="0"/>
              <a:t>Key risks and legal complications:</a:t>
            </a:r>
          </a:p>
        </p:txBody>
      </p:sp>
      <p:graphicFrame>
        <p:nvGraphicFramePr>
          <p:cNvPr id="5" name="Content Placeholder 4">
            <a:extLst>
              <a:ext uri="{FF2B5EF4-FFF2-40B4-BE49-F238E27FC236}">
                <a16:creationId xmlns:a16="http://schemas.microsoft.com/office/drawing/2014/main" id="{0D7EED24-3CD9-CF3E-2B5B-DBB81339D5AA}"/>
              </a:ext>
            </a:extLst>
          </p:cNvPr>
          <p:cNvGraphicFramePr>
            <a:graphicFrameLocks noGrp="1"/>
          </p:cNvGraphicFramePr>
          <p:nvPr>
            <p:ph idx="1"/>
            <p:extLst>
              <p:ext uri="{D42A27DB-BD31-4B8C-83A1-F6EECF244321}">
                <p14:modId xmlns:p14="http://schemas.microsoft.com/office/powerpoint/2010/main" val="2437904036"/>
              </p:ext>
            </p:extLst>
          </p:nvPr>
        </p:nvGraphicFramePr>
        <p:xfrm>
          <a:off x="540296" y="1242620"/>
          <a:ext cx="10730408" cy="5282725"/>
        </p:xfrm>
        <a:graphic>
          <a:graphicData uri="http://schemas.openxmlformats.org/drawingml/2006/table">
            <a:tbl>
              <a:tblPr firstRow="1" bandRow="1">
                <a:tableStyleId>{5C22544A-7EE6-4342-B048-85BDC9FD1C3A}</a:tableStyleId>
              </a:tblPr>
              <a:tblGrid>
                <a:gridCol w="5365204">
                  <a:extLst>
                    <a:ext uri="{9D8B030D-6E8A-4147-A177-3AD203B41FA5}">
                      <a16:colId xmlns:a16="http://schemas.microsoft.com/office/drawing/2014/main" val="2356212665"/>
                    </a:ext>
                  </a:extLst>
                </a:gridCol>
                <a:gridCol w="5365204">
                  <a:extLst>
                    <a:ext uri="{9D8B030D-6E8A-4147-A177-3AD203B41FA5}">
                      <a16:colId xmlns:a16="http://schemas.microsoft.com/office/drawing/2014/main" val="1486719883"/>
                    </a:ext>
                  </a:extLst>
                </a:gridCol>
              </a:tblGrid>
              <a:tr h="576468">
                <a:tc>
                  <a:txBody>
                    <a:bodyPr/>
                    <a:lstStyle/>
                    <a:p>
                      <a:r>
                        <a:rPr lang="en-US" b="1" dirty="0"/>
                        <a:t>Some key risks:</a:t>
                      </a:r>
                      <a:endParaRPr lang="en-AU" b="1" dirty="0"/>
                    </a:p>
                  </a:txBody>
                  <a:tcPr/>
                </a:tc>
                <a:tc>
                  <a:txBody>
                    <a:bodyPr/>
                    <a:lstStyle/>
                    <a:p>
                      <a:r>
                        <a:rPr lang="en-US" b="1" dirty="0"/>
                        <a:t>Some key legal complications:</a:t>
                      </a:r>
                      <a:endParaRPr lang="en-AU" b="1" dirty="0"/>
                    </a:p>
                  </a:txBody>
                  <a:tcPr/>
                </a:tc>
                <a:extLst>
                  <a:ext uri="{0D108BD9-81ED-4DB2-BD59-A6C34878D82A}">
                    <a16:rowId xmlns:a16="http://schemas.microsoft.com/office/drawing/2014/main" val="3880277132"/>
                  </a:ext>
                </a:extLst>
              </a:tr>
              <a:tr h="576468">
                <a:tc>
                  <a:txBody>
                    <a:bodyPr/>
                    <a:lstStyle/>
                    <a:p>
                      <a:r>
                        <a:rPr lang="en-US" b="1" dirty="0"/>
                        <a:t>Loss of control</a:t>
                      </a:r>
                      <a:endParaRPr lang="en-AU" b="1" dirty="0"/>
                    </a:p>
                  </a:txBody>
                  <a:tcPr/>
                </a:tc>
                <a:tc>
                  <a:txBody>
                    <a:bodyPr/>
                    <a:lstStyle/>
                    <a:p>
                      <a:r>
                        <a:rPr lang="en-US" b="1" dirty="0"/>
                        <a:t>Due diligence</a:t>
                      </a:r>
                      <a:endParaRPr lang="en-AU" b="1" dirty="0"/>
                    </a:p>
                  </a:txBody>
                  <a:tcPr/>
                </a:tc>
                <a:extLst>
                  <a:ext uri="{0D108BD9-81ED-4DB2-BD59-A6C34878D82A}">
                    <a16:rowId xmlns:a16="http://schemas.microsoft.com/office/drawing/2014/main" val="2546480858"/>
                  </a:ext>
                </a:extLst>
              </a:tr>
              <a:tr h="576468">
                <a:tc>
                  <a:txBody>
                    <a:bodyPr/>
                    <a:lstStyle/>
                    <a:p>
                      <a:r>
                        <a:rPr lang="en-US" b="1" dirty="0"/>
                        <a:t>Escalation risk</a:t>
                      </a:r>
                      <a:endParaRPr lang="en-AU" b="1" dirty="0"/>
                    </a:p>
                  </a:txBody>
                  <a:tcPr/>
                </a:tc>
                <a:tc>
                  <a:txBody>
                    <a:bodyPr/>
                    <a:lstStyle/>
                    <a:p>
                      <a:r>
                        <a:rPr lang="en-US" b="1" dirty="0"/>
                        <a:t>Use of force</a:t>
                      </a:r>
                      <a:endParaRPr lang="en-AU" b="1" dirty="0"/>
                    </a:p>
                  </a:txBody>
                  <a:tcPr/>
                </a:tc>
                <a:extLst>
                  <a:ext uri="{0D108BD9-81ED-4DB2-BD59-A6C34878D82A}">
                    <a16:rowId xmlns:a16="http://schemas.microsoft.com/office/drawing/2014/main" val="2516256257"/>
                  </a:ext>
                </a:extLst>
              </a:tr>
              <a:tr h="576468">
                <a:tc>
                  <a:txBody>
                    <a:bodyPr/>
                    <a:lstStyle/>
                    <a:p>
                      <a:r>
                        <a:rPr lang="en-US" b="1" dirty="0"/>
                        <a:t>Infiltration</a:t>
                      </a:r>
                      <a:endParaRPr lang="en-AU" b="1" dirty="0"/>
                    </a:p>
                  </a:txBody>
                  <a:tcPr/>
                </a:tc>
                <a:tc>
                  <a:txBody>
                    <a:bodyPr/>
                    <a:lstStyle/>
                    <a:p>
                      <a:r>
                        <a:rPr lang="en-US" b="1" dirty="0"/>
                        <a:t>Sovereignty</a:t>
                      </a:r>
                      <a:endParaRPr lang="en-AU" b="1" dirty="0"/>
                    </a:p>
                  </a:txBody>
                  <a:tcPr/>
                </a:tc>
                <a:extLst>
                  <a:ext uri="{0D108BD9-81ED-4DB2-BD59-A6C34878D82A}">
                    <a16:rowId xmlns:a16="http://schemas.microsoft.com/office/drawing/2014/main" val="3604531343"/>
                  </a:ext>
                </a:extLst>
              </a:tr>
              <a:tr h="670981">
                <a:tc>
                  <a:txBody>
                    <a:bodyPr/>
                    <a:lstStyle/>
                    <a:p>
                      <a:r>
                        <a:rPr lang="en-US" b="1" dirty="0"/>
                        <a:t>Abuse</a:t>
                      </a:r>
                      <a:endParaRPr lang="en-AU" b="1" dirty="0"/>
                    </a:p>
                  </a:txBody>
                  <a:tcPr/>
                </a:tc>
                <a:tc>
                  <a:txBody>
                    <a:bodyPr/>
                    <a:lstStyle/>
                    <a:p>
                      <a:r>
                        <a:rPr lang="en-AU" b="1" dirty="0"/>
                        <a:t>Coercive means intervening in the internal or external affairs of other States</a:t>
                      </a:r>
                    </a:p>
                  </a:txBody>
                  <a:tcPr/>
                </a:tc>
                <a:extLst>
                  <a:ext uri="{0D108BD9-81ED-4DB2-BD59-A6C34878D82A}">
                    <a16:rowId xmlns:a16="http://schemas.microsoft.com/office/drawing/2014/main" val="3053152696"/>
                  </a:ext>
                </a:extLst>
              </a:tr>
              <a:tr h="576468">
                <a:tc>
                  <a:txBody>
                    <a:bodyPr/>
                    <a:lstStyle/>
                    <a:p>
                      <a:r>
                        <a:rPr lang="en-US" b="1" dirty="0"/>
                        <a:t>Structural issues (e.g., oversight)</a:t>
                      </a:r>
                      <a:endParaRPr lang="en-AU" b="1" dirty="0"/>
                    </a:p>
                  </a:txBody>
                  <a:tcPr/>
                </a:tc>
                <a:tc>
                  <a:txBody>
                    <a:bodyPr/>
                    <a:lstStyle/>
                    <a:p>
                      <a:r>
                        <a:rPr lang="en-US" b="1" dirty="0"/>
                        <a:t>Principle of distinction</a:t>
                      </a:r>
                      <a:endParaRPr lang="en-AU" b="1" dirty="0"/>
                    </a:p>
                  </a:txBody>
                  <a:tcPr/>
                </a:tc>
                <a:extLst>
                  <a:ext uri="{0D108BD9-81ED-4DB2-BD59-A6C34878D82A}">
                    <a16:rowId xmlns:a16="http://schemas.microsoft.com/office/drawing/2014/main" val="1404156051"/>
                  </a:ext>
                </a:extLst>
              </a:tr>
              <a:tr h="576468">
                <a:tc>
                  <a:txBody>
                    <a:bodyPr/>
                    <a:lstStyle/>
                    <a:p>
                      <a:r>
                        <a:rPr lang="en-US" b="1" dirty="0"/>
                        <a:t>Risk to individual members</a:t>
                      </a:r>
                      <a:endParaRPr lang="en-AU" b="1" dirty="0"/>
                    </a:p>
                  </a:txBody>
                  <a:tcPr/>
                </a:tc>
                <a:tc>
                  <a:txBody>
                    <a:bodyPr/>
                    <a:lstStyle/>
                    <a:p>
                      <a:r>
                        <a:rPr lang="en-US" b="1" dirty="0"/>
                        <a:t>Proportionality</a:t>
                      </a:r>
                      <a:endParaRPr lang="en-AU" b="1" dirty="0"/>
                    </a:p>
                  </a:txBody>
                  <a:tcPr/>
                </a:tc>
                <a:extLst>
                  <a:ext uri="{0D108BD9-81ED-4DB2-BD59-A6C34878D82A}">
                    <a16:rowId xmlns:a16="http://schemas.microsoft.com/office/drawing/2014/main" val="185923583"/>
                  </a:ext>
                </a:extLst>
              </a:tr>
              <a:tr h="576468">
                <a:tc>
                  <a:txBody>
                    <a:bodyPr/>
                    <a:lstStyle/>
                    <a:p>
                      <a:r>
                        <a:rPr lang="en-US" b="1" dirty="0"/>
                        <a:t>Undermine private sector capacity</a:t>
                      </a:r>
                      <a:endParaRPr lang="en-AU" b="1" dirty="0"/>
                    </a:p>
                  </a:txBody>
                  <a:tcPr/>
                </a:tc>
                <a:tc>
                  <a:txBody>
                    <a:bodyPr/>
                    <a:lstStyle/>
                    <a:p>
                      <a:r>
                        <a:rPr lang="en-US" b="1" dirty="0"/>
                        <a:t>Necessity</a:t>
                      </a:r>
                      <a:endParaRPr lang="en-AU" b="1" dirty="0"/>
                    </a:p>
                  </a:txBody>
                  <a:tcPr/>
                </a:tc>
                <a:extLst>
                  <a:ext uri="{0D108BD9-81ED-4DB2-BD59-A6C34878D82A}">
                    <a16:rowId xmlns:a16="http://schemas.microsoft.com/office/drawing/2014/main" val="4003418277"/>
                  </a:ext>
                </a:extLst>
              </a:tr>
              <a:tr h="576468">
                <a:tc>
                  <a:txBody>
                    <a:bodyPr/>
                    <a:lstStyle/>
                    <a:p>
                      <a:r>
                        <a:rPr lang="en-GB" b="1" dirty="0"/>
                        <a:t>Organisational complexity / activity overlap</a:t>
                      </a:r>
                      <a:endParaRPr lang="en-AU" b="1" dirty="0"/>
                    </a:p>
                  </a:txBody>
                  <a:tcPr/>
                </a:tc>
                <a:tc>
                  <a:txBody>
                    <a:bodyPr/>
                    <a:lstStyle/>
                    <a:p>
                      <a:r>
                        <a:rPr lang="en-AU" b="1" dirty="0"/>
                        <a:t>Legal safeguards for militia members</a:t>
                      </a:r>
                    </a:p>
                  </a:txBody>
                  <a:tcPr/>
                </a:tc>
                <a:extLst>
                  <a:ext uri="{0D108BD9-81ED-4DB2-BD59-A6C34878D82A}">
                    <a16:rowId xmlns:a16="http://schemas.microsoft.com/office/drawing/2014/main" val="787165547"/>
                  </a:ext>
                </a:extLst>
              </a:tr>
            </a:tbl>
          </a:graphicData>
        </a:graphic>
      </p:graphicFrame>
      <p:sp>
        <p:nvSpPr>
          <p:cNvPr id="6" name="Footer Placeholder 4">
            <a:extLst>
              <a:ext uri="{FF2B5EF4-FFF2-40B4-BE49-F238E27FC236}">
                <a16:creationId xmlns:a16="http://schemas.microsoft.com/office/drawing/2014/main" id="{7CAA9B9D-B265-48D3-A8DE-7B4E153D4F4E}"/>
              </a:ext>
            </a:extLst>
          </p:cNvPr>
          <p:cNvSpPr txBox="1">
            <a:spLocks/>
          </p:cNvSpPr>
          <p:nvPr/>
        </p:nvSpPr>
        <p:spPr>
          <a:xfrm>
            <a:off x="90813" y="6443662"/>
            <a:ext cx="5311181" cy="314325"/>
          </a:xfrm>
          <a:prstGeom prst="rect">
            <a:avLst/>
          </a:prstGeom>
          <a:solidFill>
            <a:srgbClr val="0070C0"/>
          </a:solidFill>
        </p:spPr>
        <p:txBody>
          <a:bodyPr vert="horz" lIns="91440" tIns="45720" rIns="91440" bIns="45720" rtlCol="0" anchor="ctr"/>
          <a:lstStyle>
            <a:defPPr>
              <a:defRPr lang="en-US"/>
            </a:defPPr>
            <a:lvl1pPr marL="0" algn="l"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AU" sz="1800" b="1">
                <a:solidFill>
                  <a:prstClr val="white"/>
                </a:solidFill>
                <a:effectLst>
                  <a:glow>
                    <a:srgbClr val="2FA3EE"/>
                  </a:glow>
                </a:effectLst>
                <a:latin typeface="Tw Cen MT" panose="020B0602020104020603"/>
              </a:rPr>
              <a:t>Professor Dan Jerker B. Svantesson - Bond University</a:t>
            </a:r>
            <a:endParaRPr lang="en-US" sz="1800" b="1" dirty="0">
              <a:solidFill>
                <a:prstClr val="white"/>
              </a:solidFill>
              <a:effectLst>
                <a:glow>
                  <a:srgbClr val="2FA3EE"/>
                </a:glow>
              </a:effectLst>
              <a:latin typeface="Tw Cen MT" panose="020B0602020104020603"/>
            </a:endParaRPr>
          </a:p>
        </p:txBody>
      </p:sp>
      <p:graphicFrame>
        <p:nvGraphicFramePr>
          <p:cNvPr id="7" name="Object 6">
            <a:hlinkClick r:id="" action="ppaction://ole?verb=0"/>
            <a:extLst>
              <a:ext uri="{FF2B5EF4-FFF2-40B4-BE49-F238E27FC236}">
                <a16:creationId xmlns:a16="http://schemas.microsoft.com/office/drawing/2014/main" id="{3FE8CD56-92E5-469A-A7F8-30B71C39B860}"/>
              </a:ext>
            </a:extLst>
          </p:cNvPr>
          <p:cNvGraphicFramePr>
            <a:graphicFrameLocks/>
          </p:cNvGraphicFramePr>
          <p:nvPr/>
        </p:nvGraphicFramePr>
        <p:xfrm>
          <a:off x="10972800" y="0"/>
          <a:ext cx="1219200" cy="1562100"/>
        </p:xfrm>
        <a:graphic>
          <a:graphicData uri="http://schemas.openxmlformats.org/presentationml/2006/ole">
            <mc:AlternateContent xmlns:mc="http://schemas.openxmlformats.org/markup-compatibility/2006">
              <mc:Choice xmlns:v="urn:schemas-microsoft-com:vml" Requires="v">
                <p:oleObj name="Document" r:id="rId3" imgW="889000" imgH="1270000" progId="Word.Document.8">
                  <p:embed/>
                </p:oleObj>
              </mc:Choice>
              <mc:Fallback>
                <p:oleObj name="Document" r:id="rId3" imgW="889000" imgH="1270000" progId="Word.Document.8">
                  <p:embed/>
                  <p:pic>
                    <p:nvPicPr>
                      <p:cNvPr id="7" name="Object 6">
                        <a:hlinkClick r:id="" action="ppaction://ole?verb=0"/>
                        <a:extLst>
                          <a:ext uri="{FF2B5EF4-FFF2-40B4-BE49-F238E27FC236}">
                            <a16:creationId xmlns:a16="http://schemas.microsoft.com/office/drawing/2014/main" id="{3FE8CD56-92E5-469A-A7F8-30B71C39B860}"/>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72800" y="0"/>
                        <a:ext cx="1219200" cy="156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00299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A35E1-29A8-4014-8AF7-BC9296FF3376}"/>
              </a:ext>
            </a:extLst>
          </p:cNvPr>
          <p:cNvSpPr>
            <a:spLocks noGrp="1"/>
          </p:cNvSpPr>
          <p:nvPr>
            <p:ph type="title"/>
          </p:nvPr>
        </p:nvSpPr>
        <p:spPr>
          <a:xfrm>
            <a:off x="479376" y="600075"/>
            <a:ext cx="10874424" cy="1090613"/>
          </a:xfrm>
        </p:spPr>
        <p:txBody>
          <a:bodyPr>
            <a:normAutofit fontScale="90000"/>
          </a:bodyPr>
          <a:lstStyle/>
          <a:p>
            <a:r>
              <a:rPr lang="en-AU" b="1" dirty="0"/>
              <a:t>29 July 2022 Annual Progress Report by the Open-Ended Working Group on security of and in the use of information and communications technologies 2021-2025 (OEWG):</a:t>
            </a:r>
          </a:p>
        </p:txBody>
      </p:sp>
      <p:sp>
        <p:nvSpPr>
          <p:cNvPr id="3" name="Content Placeholder 2">
            <a:extLst>
              <a:ext uri="{FF2B5EF4-FFF2-40B4-BE49-F238E27FC236}">
                <a16:creationId xmlns:a16="http://schemas.microsoft.com/office/drawing/2014/main" id="{BA348E98-D246-43ED-829F-3CFEEA0A4E99}"/>
              </a:ext>
            </a:extLst>
          </p:cNvPr>
          <p:cNvSpPr>
            <a:spLocks noGrp="1"/>
          </p:cNvSpPr>
          <p:nvPr>
            <p:ph idx="1"/>
          </p:nvPr>
        </p:nvSpPr>
        <p:spPr>
          <a:xfrm>
            <a:off x="-12826" y="2723031"/>
            <a:ext cx="6540874" cy="3540051"/>
          </a:xfrm>
        </p:spPr>
        <p:txBody>
          <a:bodyPr>
            <a:normAutofit fontScale="92500" lnSpcReduction="20000"/>
          </a:bodyPr>
          <a:lstStyle/>
          <a:p>
            <a:pPr marL="0" indent="0" algn="ctr">
              <a:buNone/>
            </a:pPr>
            <a:r>
              <a:rPr lang="en-AU" sz="6600" dirty="0">
                <a:latin typeface="+mj-lt"/>
                <a:cs typeface="Aharoni" pitchFamily="2" charset="0"/>
              </a:rPr>
              <a:t>“the use of ICTs in future conflicts between States is becoming more likely”</a:t>
            </a:r>
          </a:p>
        </p:txBody>
      </p:sp>
      <p:sp>
        <p:nvSpPr>
          <p:cNvPr id="6" name="Footer Placeholder 4">
            <a:extLst>
              <a:ext uri="{FF2B5EF4-FFF2-40B4-BE49-F238E27FC236}">
                <a16:creationId xmlns:a16="http://schemas.microsoft.com/office/drawing/2014/main" id="{7CAA9B9D-B265-48D3-A8DE-7B4E153D4F4E}"/>
              </a:ext>
            </a:extLst>
          </p:cNvPr>
          <p:cNvSpPr txBox="1">
            <a:spLocks/>
          </p:cNvSpPr>
          <p:nvPr/>
        </p:nvSpPr>
        <p:spPr>
          <a:xfrm>
            <a:off x="90813" y="6443662"/>
            <a:ext cx="5311181" cy="314325"/>
          </a:xfrm>
          <a:prstGeom prst="rect">
            <a:avLst/>
          </a:prstGeom>
          <a:solidFill>
            <a:srgbClr val="0070C0"/>
          </a:solidFill>
        </p:spPr>
        <p:txBody>
          <a:bodyPr vert="horz" lIns="91440" tIns="45720" rIns="91440" bIns="45720" rtlCol="0" anchor="ctr"/>
          <a:lstStyle>
            <a:defPPr>
              <a:defRPr lang="en-US"/>
            </a:defPPr>
            <a:lvl1pPr marL="0" algn="l"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AU" sz="1800" b="1">
                <a:solidFill>
                  <a:prstClr val="white"/>
                </a:solidFill>
                <a:effectLst>
                  <a:glow>
                    <a:srgbClr val="2FA3EE"/>
                  </a:glow>
                </a:effectLst>
                <a:latin typeface="Tw Cen MT" panose="020B0602020104020603"/>
              </a:rPr>
              <a:t>Professor Dan Jerker B. Svantesson - Bond University</a:t>
            </a:r>
            <a:endParaRPr lang="en-US" sz="1800" b="1" dirty="0">
              <a:solidFill>
                <a:prstClr val="white"/>
              </a:solidFill>
              <a:effectLst>
                <a:glow>
                  <a:srgbClr val="2FA3EE"/>
                </a:glow>
              </a:effectLst>
              <a:latin typeface="Tw Cen MT" panose="020B0602020104020603"/>
            </a:endParaRPr>
          </a:p>
        </p:txBody>
      </p:sp>
      <p:graphicFrame>
        <p:nvGraphicFramePr>
          <p:cNvPr id="7" name="Object 6">
            <a:hlinkClick r:id="" action="ppaction://ole?verb=0"/>
            <a:extLst>
              <a:ext uri="{FF2B5EF4-FFF2-40B4-BE49-F238E27FC236}">
                <a16:creationId xmlns:a16="http://schemas.microsoft.com/office/drawing/2014/main" id="{111F8CFC-D0E1-4EB6-ADAD-8E7952994FBC}"/>
              </a:ext>
            </a:extLst>
          </p:cNvPr>
          <p:cNvGraphicFramePr>
            <a:graphicFrameLocks/>
          </p:cNvGraphicFramePr>
          <p:nvPr/>
        </p:nvGraphicFramePr>
        <p:xfrm>
          <a:off x="10972800" y="0"/>
          <a:ext cx="1219200" cy="1562100"/>
        </p:xfrm>
        <a:graphic>
          <a:graphicData uri="http://schemas.openxmlformats.org/presentationml/2006/ole">
            <mc:AlternateContent xmlns:mc="http://schemas.openxmlformats.org/markup-compatibility/2006">
              <mc:Choice xmlns:v="urn:schemas-microsoft-com:vml" Requires="v">
                <p:oleObj name="Document" r:id="rId3" imgW="889000" imgH="1270000" progId="Word.Document.8">
                  <p:embed/>
                </p:oleObj>
              </mc:Choice>
              <mc:Fallback>
                <p:oleObj name="Document" r:id="rId3" imgW="889000" imgH="1270000" progId="Word.Document.8">
                  <p:embed/>
                  <p:pic>
                    <p:nvPicPr>
                      <p:cNvPr id="7" name="Object 6">
                        <a:hlinkClick r:id="" action="ppaction://ole?verb=0"/>
                        <a:extLst>
                          <a:ext uri="{FF2B5EF4-FFF2-40B4-BE49-F238E27FC236}">
                            <a16:creationId xmlns:a16="http://schemas.microsoft.com/office/drawing/2014/main" id="{111F8CFC-D0E1-4EB6-ADAD-8E7952994FB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72800" y="0"/>
                        <a:ext cx="1219200" cy="156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5" name="Picture 4" descr="A screenshot of a text&#10;&#10;Description automatically generated">
            <a:extLst>
              <a:ext uri="{FF2B5EF4-FFF2-40B4-BE49-F238E27FC236}">
                <a16:creationId xmlns:a16="http://schemas.microsoft.com/office/drawing/2014/main" id="{E306B171-8490-982F-0EDD-ED59DB2454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75215" y="1988840"/>
            <a:ext cx="5884221" cy="3540052"/>
          </a:xfrm>
          <a:prstGeom prst="rect">
            <a:avLst/>
          </a:prstGeom>
        </p:spPr>
      </p:pic>
    </p:spTree>
    <p:extLst>
      <p:ext uri="{BB962C8B-B14F-4D97-AF65-F5344CB8AC3E}">
        <p14:creationId xmlns:p14="http://schemas.microsoft.com/office/powerpoint/2010/main" val="4075950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F9BD7C18-F6BA-4FAC-912C-DB54266EBDD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25553"/>
            <a:ext cx="2467553" cy="3421126"/>
          </a:xfrm>
        </p:spPr>
      </p:pic>
      <p:pic>
        <p:nvPicPr>
          <p:cNvPr id="3" name="Picture 2">
            <a:extLst>
              <a:ext uri="{FF2B5EF4-FFF2-40B4-BE49-F238E27FC236}">
                <a16:creationId xmlns:a16="http://schemas.microsoft.com/office/drawing/2014/main" id="{6F6C2765-7B17-4D48-904B-9B1BBA86A0A5}"/>
              </a:ext>
            </a:extLst>
          </p:cNvPr>
          <p:cNvPicPr>
            <a:picLocks noChangeAspect="1"/>
          </p:cNvPicPr>
          <p:nvPr/>
        </p:nvPicPr>
        <p:blipFill rotWithShape="1">
          <a:blip r:embed="rId4"/>
          <a:srcRect l="30740" r="30604"/>
          <a:stretch/>
        </p:blipFill>
        <p:spPr>
          <a:xfrm>
            <a:off x="2467553" y="3782"/>
            <a:ext cx="2467553" cy="3421126"/>
          </a:xfrm>
          <a:prstGeom prst="rect">
            <a:avLst/>
          </a:prstGeom>
        </p:spPr>
      </p:pic>
      <p:pic>
        <p:nvPicPr>
          <p:cNvPr id="5" name="Picture 4">
            <a:extLst>
              <a:ext uri="{FF2B5EF4-FFF2-40B4-BE49-F238E27FC236}">
                <a16:creationId xmlns:a16="http://schemas.microsoft.com/office/drawing/2014/main" id="{3C1D4078-EFFF-48A9-A4FC-4524ECC13A19}"/>
              </a:ext>
            </a:extLst>
          </p:cNvPr>
          <p:cNvPicPr>
            <a:picLocks noChangeAspect="1"/>
          </p:cNvPicPr>
          <p:nvPr/>
        </p:nvPicPr>
        <p:blipFill rotWithShape="1">
          <a:blip r:embed="rId5"/>
          <a:srcRect l="30700" t="6951" r="30701" b="11151"/>
          <a:stretch/>
        </p:blipFill>
        <p:spPr>
          <a:xfrm>
            <a:off x="4878417" y="33194"/>
            <a:ext cx="2382353" cy="3428999"/>
          </a:xfrm>
          <a:prstGeom prst="rect">
            <a:avLst/>
          </a:prstGeom>
        </p:spPr>
      </p:pic>
      <p:pic>
        <p:nvPicPr>
          <p:cNvPr id="9" name="Picture 8">
            <a:extLst>
              <a:ext uri="{FF2B5EF4-FFF2-40B4-BE49-F238E27FC236}">
                <a16:creationId xmlns:a16="http://schemas.microsoft.com/office/drawing/2014/main" id="{8DDFCDF4-89A1-4D1E-B9AC-5243621AB3FC}"/>
              </a:ext>
            </a:extLst>
          </p:cNvPr>
          <p:cNvPicPr>
            <a:picLocks noChangeAspect="1"/>
          </p:cNvPicPr>
          <p:nvPr/>
        </p:nvPicPr>
        <p:blipFill rotWithShape="1">
          <a:blip r:embed="rId6"/>
          <a:srcRect l="11829" t="10040" r="78777" b="50327"/>
          <a:stretch/>
        </p:blipFill>
        <p:spPr>
          <a:xfrm>
            <a:off x="7313583" y="40392"/>
            <a:ext cx="2475437" cy="3395573"/>
          </a:xfrm>
          <a:prstGeom prst="rect">
            <a:avLst/>
          </a:prstGeom>
        </p:spPr>
      </p:pic>
      <p:sp>
        <p:nvSpPr>
          <p:cNvPr id="10" name="TextBox 9">
            <a:extLst>
              <a:ext uri="{FF2B5EF4-FFF2-40B4-BE49-F238E27FC236}">
                <a16:creationId xmlns:a16="http://schemas.microsoft.com/office/drawing/2014/main" id="{71C047B2-14A3-42DA-8860-A42CD674C2EF}"/>
              </a:ext>
            </a:extLst>
          </p:cNvPr>
          <p:cNvSpPr txBox="1"/>
          <p:nvPr/>
        </p:nvSpPr>
        <p:spPr>
          <a:xfrm>
            <a:off x="4110290" y="4182294"/>
            <a:ext cx="3246913" cy="1569660"/>
          </a:xfrm>
          <a:prstGeom prst="rect">
            <a:avLst/>
          </a:prstGeom>
          <a:noFill/>
        </p:spPr>
        <p:txBody>
          <a:bodyPr wrap="square" rtlCol="0">
            <a:spAutoFit/>
          </a:bodyPr>
          <a:lstStyle/>
          <a:p>
            <a:r>
              <a:rPr lang="en-US" sz="2400" b="1" u="sng" dirty="0"/>
              <a:t>Thank you!</a:t>
            </a:r>
          </a:p>
          <a:p>
            <a:endParaRPr lang="en-US" sz="2400" dirty="0"/>
          </a:p>
          <a:p>
            <a:r>
              <a:rPr lang="en-US" sz="2400" dirty="0"/>
              <a:t>Dan Svantesson</a:t>
            </a:r>
          </a:p>
          <a:p>
            <a:r>
              <a:rPr lang="en-US" sz="2400" dirty="0"/>
              <a:t>dasvante@bond.edu.au</a:t>
            </a:r>
            <a:endParaRPr lang="en-AU" sz="2400" dirty="0"/>
          </a:p>
        </p:txBody>
      </p:sp>
      <p:sp>
        <p:nvSpPr>
          <p:cNvPr id="11" name="Rectangle 10">
            <a:extLst>
              <a:ext uri="{FF2B5EF4-FFF2-40B4-BE49-F238E27FC236}">
                <a16:creationId xmlns:a16="http://schemas.microsoft.com/office/drawing/2014/main" id="{1E7D5063-26F3-4BC1-98D7-34F9206823F0}"/>
              </a:ext>
            </a:extLst>
          </p:cNvPr>
          <p:cNvSpPr/>
          <p:nvPr/>
        </p:nvSpPr>
        <p:spPr>
          <a:xfrm rot="20584251">
            <a:off x="-299494" y="4336685"/>
            <a:ext cx="4531562" cy="1446550"/>
          </a:xfrm>
          <a:prstGeom prst="rect">
            <a:avLst/>
          </a:prstGeom>
          <a:noFill/>
        </p:spPr>
        <p:txBody>
          <a:bodyPr wrap="square" lIns="91440" tIns="45720" rIns="91440" bIns="45720">
            <a:spAutoFit/>
          </a:bodyPr>
          <a:lstStyle/>
          <a:p>
            <a:pPr algn="ctr"/>
            <a:r>
              <a:rPr lang="en-US" sz="4400" b="1" cap="none" spc="0" dirty="0">
                <a:ln w="22225">
                  <a:solidFill>
                    <a:schemeClr val="accent2"/>
                  </a:solidFill>
                  <a:prstDash val="solid"/>
                </a:ln>
                <a:solidFill>
                  <a:schemeClr val="accent2">
                    <a:lumMod val="40000"/>
                    <a:lumOff val="60000"/>
                  </a:schemeClr>
                </a:solidFill>
                <a:effectLst/>
              </a:rPr>
              <a:t>WARNING:</a:t>
            </a:r>
          </a:p>
          <a:p>
            <a:pPr algn="ctr"/>
            <a:r>
              <a:rPr lang="en-US" sz="4400" b="1" dirty="0">
                <a:ln w="22225">
                  <a:solidFill>
                    <a:schemeClr val="accent2"/>
                  </a:solidFill>
                  <a:prstDash val="solid"/>
                </a:ln>
                <a:solidFill>
                  <a:schemeClr val="accent2">
                    <a:lumMod val="40000"/>
                    <a:lumOff val="60000"/>
                  </a:schemeClr>
                </a:solidFill>
              </a:rPr>
              <a:t>Self-promotion</a:t>
            </a:r>
            <a:endParaRPr lang="en-US" sz="4400" b="1" cap="none" spc="0" dirty="0">
              <a:ln w="22225">
                <a:solidFill>
                  <a:schemeClr val="accent2"/>
                </a:solidFill>
                <a:prstDash val="solid"/>
              </a:ln>
              <a:solidFill>
                <a:schemeClr val="accent2">
                  <a:lumMod val="40000"/>
                  <a:lumOff val="60000"/>
                </a:schemeClr>
              </a:solidFill>
              <a:effectLst/>
            </a:endParaRPr>
          </a:p>
        </p:txBody>
      </p:sp>
      <p:sp>
        <p:nvSpPr>
          <p:cNvPr id="12" name="Footer Placeholder 4">
            <a:extLst>
              <a:ext uri="{FF2B5EF4-FFF2-40B4-BE49-F238E27FC236}">
                <a16:creationId xmlns:a16="http://schemas.microsoft.com/office/drawing/2014/main" id="{FAF8CE87-DA97-43B2-8582-88751D34F1B6}"/>
              </a:ext>
            </a:extLst>
          </p:cNvPr>
          <p:cNvSpPr txBox="1">
            <a:spLocks/>
          </p:cNvSpPr>
          <p:nvPr/>
        </p:nvSpPr>
        <p:spPr>
          <a:xfrm>
            <a:off x="90813" y="6443662"/>
            <a:ext cx="5311181" cy="314325"/>
          </a:xfrm>
          <a:prstGeom prst="rect">
            <a:avLst/>
          </a:prstGeom>
          <a:solidFill>
            <a:srgbClr val="0070C0"/>
          </a:solidFill>
        </p:spPr>
        <p:txBody>
          <a:bodyPr vert="horz" lIns="91440" tIns="45720" rIns="91440" bIns="45720" rtlCol="0" anchor="ctr"/>
          <a:lstStyle>
            <a:defPPr>
              <a:defRPr lang="en-US"/>
            </a:defPPr>
            <a:lvl1pPr marL="0" algn="l"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AU" sz="1800" b="1" dirty="0">
                <a:solidFill>
                  <a:prstClr val="white"/>
                </a:solidFill>
                <a:effectLst>
                  <a:glow>
                    <a:srgbClr val="2FA3EE"/>
                  </a:glow>
                </a:effectLst>
                <a:latin typeface="Tw Cen MT" panose="020B0602020104020603"/>
              </a:rPr>
              <a:t>Professor Dan Jerker B. Svantesson - Bond University</a:t>
            </a:r>
            <a:endParaRPr lang="en-US" sz="1800" b="1" dirty="0">
              <a:solidFill>
                <a:prstClr val="white"/>
              </a:solidFill>
              <a:effectLst>
                <a:glow>
                  <a:srgbClr val="2FA3EE"/>
                </a:glow>
              </a:effectLst>
              <a:latin typeface="Tw Cen MT" panose="020B0602020104020603"/>
            </a:endParaRPr>
          </a:p>
        </p:txBody>
      </p:sp>
      <p:pic>
        <p:nvPicPr>
          <p:cNvPr id="2" name="Picture 1">
            <a:extLst>
              <a:ext uri="{FF2B5EF4-FFF2-40B4-BE49-F238E27FC236}">
                <a16:creationId xmlns:a16="http://schemas.microsoft.com/office/drawing/2014/main" id="{9735EB67-8725-4B6E-A697-7F2D7D1878C6}"/>
              </a:ext>
            </a:extLst>
          </p:cNvPr>
          <p:cNvPicPr>
            <a:picLocks noChangeAspect="1"/>
          </p:cNvPicPr>
          <p:nvPr/>
        </p:nvPicPr>
        <p:blipFill>
          <a:blip r:embed="rId7"/>
          <a:stretch>
            <a:fillRect/>
          </a:stretch>
        </p:blipFill>
        <p:spPr>
          <a:xfrm>
            <a:off x="9768067" y="3451135"/>
            <a:ext cx="2433683" cy="3377477"/>
          </a:xfrm>
          <a:prstGeom prst="rect">
            <a:avLst/>
          </a:prstGeom>
        </p:spPr>
      </p:pic>
      <p:pic>
        <p:nvPicPr>
          <p:cNvPr id="6" name="Picture 5">
            <a:extLst>
              <a:ext uri="{FF2B5EF4-FFF2-40B4-BE49-F238E27FC236}">
                <a16:creationId xmlns:a16="http://schemas.microsoft.com/office/drawing/2014/main" id="{E05037AF-CBE0-4487-BB53-EF77AEB4F245}"/>
              </a:ext>
            </a:extLst>
          </p:cNvPr>
          <p:cNvPicPr>
            <a:picLocks noChangeAspect="1"/>
          </p:cNvPicPr>
          <p:nvPr/>
        </p:nvPicPr>
        <p:blipFill>
          <a:blip r:embed="rId8"/>
          <a:stretch>
            <a:fillRect/>
          </a:stretch>
        </p:blipFill>
        <p:spPr>
          <a:xfrm>
            <a:off x="9759098" y="-14021"/>
            <a:ext cx="2442652" cy="3456732"/>
          </a:xfrm>
          <a:prstGeom prst="rect">
            <a:avLst/>
          </a:prstGeom>
        </p:spPr>
      </p:pic>
      <p:pic>
        <p:nvPicPr>
          <p:cNvPr id="14" name="Picture 13">
            <a:extLst>
              <a:ext uri="{FF2B5EF4-FFF2-40B4-BE49-F238E27FC236}">
                <a16:creationId xmlns:a16="http://schemas.microsoft.com/office/drawing/2014/main" id="{CE45411E-E6A3-4C55-9CDE-62D637F468AF}"/>
              </a:ext>
            </a:extLst>
          </p:cNvPr>
          <p:cNvPicPr>
            <a:picLocks noChangeAspect="1"/>
          </p:cNvPicPr>
          <p:nvPr/>
        </p:nvPicPr>
        <p:blipFill>
          <a:blip r:embed="rId9"/>
          <a:stretch>
            <a:fillRect/>
          </a:stretch>
        </p:blipFill>
        <p:spPr>
          <a:xfrm>
            <a:off x="7225639" y="3424908"/>
            <a:ext cx="2533458" cy="3408836"/>
          </a:xfrm>
          <a:prstGeom prst="rect">
            <a:avLst/>
          </a:prstGeom>
        </p:spPr>
      </p:pic>
    </p:spTree>
    <p:extLst>
      <p:ext uri="{BB962C8B-B14F-4D97-AF65-F5344CB8AC3E}">
        <p14:creationId xmlns:p14="http://schemas.microsoft.com/office/powerpoint/2010/main" val="19513789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3007</TotalTime>
  <Words>804</Words>
  <Application>Microsoft Office PowerPoint</Application>
  <PresentationFormat>Widescreen</PresentationFormat>
  <Paragraphs>91</Paragraphs>
  <Slides>11</Slides>
  <Notes>11</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7" baseType="lpstr">
      <vt:lpstr>Arial</vt:lpstr>
      <vt:lpstr>Calibri</vt:lpstr>
      <vt:lpstr>Calibri Light</vt:lpstr>
      <vt:lpstr>Tw Cen MT</vt:lpstr>
      <vt:lpstr>Office Theme</vt:lpstr>
      <vt:lpstr>Document</vt:lpstr>
      <vt:lpstr>PowerPoint Presentation</vt:lpstr>
      <vt:lpstr>Five possible roles for a ‘cyber militia’</vt:lpstr>
      <vt:lpstr>Criteria for suitable  ‘cyber militia’ tasks</vt:lpstr>
      <vt:lpstr>Open-source intelligence</vt:lpstr>
      <vt:lpstr>Information conflict (‘information warfare’)</vt:lpstr>
      <vt:lpstr>What is a ‘cyber militia’?</vt:lpstr>
      <vt:lpstr>A ‘cyber militia’ is not:</vt:lpstr>
      <vt:lpstr>Some advantages of formally recognising a ‘cyber militia’:</vt:lpstr>
      <vt:lpstr>Key risks and legal complications:</vt:lpstr>
      <vt:lpstr>29 July 2022 Annual Progress Report by the Open-Ended Working Group on security of and in the use of information and communications technologies 2021-2025 (OEWG):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Online ‘piracy’</dc:title>
  <dc:creator>_ Svantesson</dc:creator>
  <cp:lastModifiedBy>Dan Svantesson</cp:lastModifiedBy>
  <cp:revision>156</cp:revision>
  <cp:lastPrinted>2024-04-07T07:13:21Z</cp:lastPrinted>
  <dcterms:created xsi:type="dcterms:W3CDTF">2017-08-25T04:10:05Z</dcterms:created>
  <dcterms:modified xsi:type="dcterms:W3CDTF">2024-07-25T03:37:17Z</dcterms:modified>
</cp:coreProperties>
</file>